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EEA5C00-CBD9-46CA-BA6E-91E395BD2F71}">
  <a:tblStyle styleId="{DEEA5C00-CBD9-46CA-BA6E-91E395BD2F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4ea5b01c4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4ea5b01c4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4ea5b01c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4ea5b01c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questions first, then if there is still time left (Not likely) we can play the video for the remaining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4f8afe1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4f8afe1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u="sng">
                <a:solidFill>
                  <a:schemeClr val="dk1"/>
                </a:solidFill>
                <a:latin typeface="Varela Round"/>
                <a:ea typeface="Varela Round"/>
                <a:cs typeface="Varela Round"/>
                <a:sym typeface="Varela Round"/>
              </a:rPr>
              <a:t>Slide Purpose</a:t>
            </a:r>
            <a:r>
              <a:rPr lang="en" sz="1000">
                <a:solidFill>
                  <a:schemeClr val="dk1"/>
                </a:solidFill>
                <a:latin typeface="Varela Round"/>
                <a:ea typeface="Varela Round"/>
                <a:cs typeface="Varela Round"/>
                <a:sym typeface="Varela Round"/>
              </a:rPr>
              <a:t>: </a:t>
            </a:r>
            <a:r>
              <a:rPr lang="en" sz="1000">
                <a:solidFill>
                  <a:schemeClr val="dk1"/>
                </a:solidFill>
                <a:latin typeface="Varela Round"/>
                <a:ea typeface="Varela Round"/>
                <a:cs typeface="Varela Round"/>
                <a:sym typeface="Varela Round"/>
              </a:rPr>
              <a:t>Understand the goal of the paper: </a:t>
            </a:r>
            <a:r>
              <a:rPr b="1" lang="en" sz="1000">
                <a:solidFill>
                  <a:schemeClr val="dk1"/>
                </a:solidFill>
                <a:latin typeface="Varela Round"/>
                <a:ea typeface="Varela Round"/>
                <a:cs typeface="Varela Round"/>
                <a:sym typeface="Varela Round"/>
              </a:rPr>
              <a:t>What is new</a:t>
            </a:r>
            <a:r>
              <a:rPr lang="en" sz="1000">
                <a:solidFill>
                  <a:schemeClr val="dk1"/>
                </a:solidFill>
                <a:latin typeface="Varela Round"/>
                <a:ea typeface="Varela Round"/>
                <a:cs typeface="Varela Round"/>
                <a:sym typeface="Varela Round"/>
              </a:rPr>
              <a:t>, and </a:t>
            </a:r>
            <a:r>
              <a:rPr b="1" lang="en" sz="1000">
                <a:solidFill>
                  <a:schemeClr val="dk1"/>
                </a:solidFill>
                <a:latin typeface="Varela Round"/>
                <a:ea typeface="Varela Round"/>
                <a:cs typeface="Varela Round"/>
                <a:sym typeface="Varela Round"/>
              </a:rPr>
              <a:t>what was done previously</a:t>
            </a:r>
            <a:r>
              <a:rPr lang="en" sz="1000">
                <a:solidFill>
                  <a:schemeClr val="dk1"/>
                </a:solidFill>
                <a:latin typeface="Varela Round"/>
                <a:ea typeface="Varela Round"/>
                <a:cs typeface="Varela Round"/>
                <a:sym typeface="Varela Round"/>
              </a:rPr>
              <a:t> as described in the paper. (2%)</a:t>
            </a:r>
            <a:endParaRPr sz="1000">
              <a:solidFill>
                <a:schemeClr val="dk1"/>
              </a:solidFill>
              <a:latin typeface="Varela Round"/>
              <a:ea typeface="Varela Round"/>
              <a:cs typeface="Varela Round"/>
              <a:sym typeface="Varela Round"/>
            </a:endParaRPr>
          </a:p>
          <a:p>
            <a:pPr indent="0" lvl="0" marL="0" rtl="0" algn="l">
              <a:spcBef>
                <a:spcPts val="600"/>
              </a:spcBef>
              <a:spcAft>
                <a:spcPts val="0"/>
              </a:spcAft>
              <a:buNone/>
            </a:pPr>
            <a:r>
              <a:rPr lang="en" sz="1000" u="sng">
                <a:solidFill>
                  <a:schemeClr val="dk1"/>
                </a:solidFill>
                <a:latin typeface="Varela Round"/>
                <a:ea typeface="Varela Round"/>
                <a:cs typeface="Varela Round"/>
                <a:sym typeface="Varela Round"/>
              </a:rPr>
              <a:t>Notes for </a:t>
            </a:r>
            <a:r>
              <a:rPr b="1" lang="en" sz="1000" u="sng">
                <a:solidFill>
                  <a:schemeClr val="dk1"/>
                </a:solidFill>
                <a:latin typeface="Varela Round"/>
                <a:ea typeface="Varela Round"/>
                <a:cs typeface="Varela Round"/>
                <a:sym typeface="Varela Round"/>
              </a:rPr>
              <a:t>First</a:t>
            </a:r>
            <a:r>
              <a:rPr lang="en" sz="1000" u="sng">
                <a:solidFill>
                  <a:schemeClr val="dk1"/>
                </a:solidFill>
                <a:latin typeface="Varela Round"/>
                <a:ea typeface="Varela Round"/>
                <a:cs typeface="Varela Round"/>
                <a:sym typeface="Varela Round"/>
              </a:rPr>
              <a:t> bullet on </a:t>
            </a:r>
            <a:r>
              <a:rPr b="1" lang="en" sz="1000" u="sng">
                <a:solidFill>
                  <a:schemeClr val="dk1"/>
                </a:solidFill>
                <a:latin typeface="Varela Round"/>
                <a:ea typeface="Varela Round"/>
                <a:cs typeface="Varela Round"/>
                <a:sym typeface="Varela Round"/>
              </a:rPr>
              <a:t>Left</a:t>
            </a:r>
            <a:r>
              <a:rPr lang="en" sz="1000" u="sng">
                <a:solidFill>
                  <a:schemeClr val="dk1"/>
                </a:solidFill>
                <a:latin typeface="Varela Round"/>
                <a:ea typeface="Varela Round"/>
                <a:cs typeface="Varela Round"/>
                <a:sym typeface="Varela Round"/>
              </a:rPr>
              <a:t> side -</a:t>
            </a:r>
            <a:r>
              <a:rPr lang="en" sz="1000">
                <a:solidFill>
                  <a:schemeClr val="dk1"/>
                </a:solidFill>
                <a:latin typeface="Varela Round"/>
                <a:ea typeface="Varela Round"/>
                <a:cs typeface="Varela Round"/>
                <a:sym typeface="Varela Round"/>
              </a:rPr>
              <a:t> </a:t>
            </a:r>
            <a:endParaRPr sz="1000">
              <a:solidFill>
                <a:schemeClr val="dk1"/>
              </a:solidFill>
              <a:latin typeface="Varela Round"/>
              <a:ea typeface="Varela Round"/>
              <a:cs typeface="Varela Round"/>
              <a:sym typeface="Varela Round"/>
            </a:endParaRPr>
          </a:p>
          <a:p>
            <a:pPr indent="-215900" lvl="0" marL="342900" rtl="0" algn="l">
              <a:spcBef>
                <a:spcPts val="480"/>
              </a:spcBef>
              <a:spcAft>
                <a:spcPts val="0"/>
              </a:spcAft>
              <a:buClr>
                <a:srgbClr val="000000"/>
              </a:buClr>
              <a:buSzPts val="1000"/>
              <a:buFont typeface="Varela Round"/>
              <a:buChar char="×"/>
            </a:pPr>
            <a:r>
              <a:rPr lang="en" sz="1000">
                <a:latin typeface="Varela Round"/>
                <a:ea typeface="Varela Round"/>
                <a:cs typeface="Varela Round"/>
                <a:sym typeface="Varela Round"/>
              </a:rPr>
              <a:t>Challenges of Multiple People Pose Inference:</a:t>
            </a:r>
            <a:endParaRPr sz="1000">
              <a:latin typeface="Varela Round"/>
              <a:ea typeface="Varela Round"/>
              <a:cs typeface="Varela Round"/>
              <a:sym typeface="Varela Round"/>
            </a:endParaRPr>
          </a:p>
          <a:p>
            <a:pPr indent="-349250" lvl="1" marL="742950" rtl="0" algn="l">
              <a:spcBef>
                <a:spcPts val="0"/>
              </a:spcBef>
              <a:spcAft>
                <a:spcPts val="0"/>
              </a:spcAft>
              <a:buClr>
                <a:srgbClr val="000000"/>
              </a:buClr>
              <a:buSzPts val="1000"/>
              <a:buFont typeface="Varela Round"/>
              <a:buAutoNum type="alphaLcPeriod"/>
            </a:pPr>
            <a:r>
              <a:rPr lang="en" sz="1000">
                <a:latin typeface="Varela Round"/>
                <a:ea typeface="Varela Round"/>
                <a:cs typeface="Varela Round"/>
                <a:sym typeface="Varela Round"/>
              </a:rPr>
              <a:t>Unknown amount of people</a:t>
            </a:r>
            <a:endParaRPr sz="1000">
              <a:latin typeface="Varela Round"/>
              <a:ea typeface="Varela Round"/>
              <a:cs typeface="Varela Round"/>
              <a:sym typeface="Varela Round"/>
            </a:endParaRPr>
          </a:p>
          <a:p>
            <a:pPr indent="-349250" lvl="1" marL="742950" rtl="0" algn="l">
              <a:spcBef>
                <a:spcPts val="0"/>
              </a:spcBef>
              <a:spcAft>
                <a:spcPts val="0"/>
              </a:spcAft>
              <a:buClr>
                <a:srgbClr val="000000"/>
              </a:buClr>
              <a:buSzPts val="1000"/>
              <a:buFont typeface="Varela Round"/>
              <a:buAutoNum type="alphaLcPeriod"/>
            </a:pPr>
            <a:r>
              <a:rPr lang="en" sz="1000">
                <a:latin typeface="Varela Round"/>
                <a:ea typeface="Varela Round"/>
                <a:cs typeface="Varela Round"/>
                <a:sym typeface="Varela Round"/>
              </a:rPr>
              <a:t>People can be various sizes</a:t>
            </a:r>
            <a:endParaRPr sz="1000">
              <a:latin typeface="Varela Round"/>
              <a:ea typeface="Varela Round"/>
              <a:cs typeface="Varela Round"/>
              <a:sym typeface="Varela Round"/>
            </a:endParaRPr>
          </a:p>
          <a:p>
            <a:pPr indent="-349250" lvl="1" marL="742950" rtl="0" algn="l">
              <a:spcBef>
                <a:spcPts val="0"/>
              </a:spcBef>
              <a:spcAft>
                <a:spcPts val="0"/>
              </a:spcAft>
              <a:buClr>
                <a:srgbClr val="000000"/>
              </a:buClr>
              <a:buSzPts val="1000"/>
              <a:buFont typeface="Varela Round"/>
              <a:buAutoNum type="alphaLcPeriod"/>
            </a:pPr>
            <a:r>
              <a:rPr lang="en" sz="1000">
                <a:latin typeface="Varela Round"/>
                <a:ea typeface="Varela Round"/>
                <a:cs typeface="Varela Round"/>
                <a:sym typeface="Varela Round"/>
              </a:rPr>
              <a:t>People can be at any coordinate in image</a:t>
            </a:r>
            <a:endParaRPr sz="1000">
              <a:latin typeface="Varela Round"/>
              <a:ea typeface="Varela Round"/>
              <a:cs typeface="Varela Round"/>
              <a:sym typeface="Varela Round"/>
            </a:endParaRPr>
          </a:p>
          <a:p>
            <a:pPr indent="-349250" lvl="1" marL="742950" rtl="0" algn="l">
              <a:spcBef>
                <a:spcPts val="0"/>
              </a:spcBef>
              <a:spcAft>
                <a:spcPts val="0"/>
              </a:spcAft>
              <a:buClr>
                <a:srgbClr val="000000"/>
              </a:buClr>
              <a:buSzPts val="1000"/>
              <a:buFont typeface="Varela Round"/>
              <a:buAutoNum type="alphaLcPeriod"/>
            </a:pPr>
            <a:r>
              <a:rPr lang="en" sz="1000">
                <a:latin typeface="Varela Round"/>
                <a:ea typeface="Varela Round"/>
                <a:cs typeface="Varela Round"/>
                <a:sym typeface="Varela Round"/>
              </a:rPr>
              <a:t>Social interactions interfere spatially with much complexity</a:t>
            </a:r>
            <a:endParaRPr sz="1000">
              <a:latin typeface="Varela Round"/>
              <a:ea typeface="Varela Round"/>
              <a:cs typeface="Varela Round"/>
              <a:sym typeface="Varela Round"/>
            </a:endParaRPr>
          </a:p>
          <a:p>
            <a:pPr indent="0" lvl="0" marL="0" rtl="0" algn="l">
              <a:spcBef>
                <a:spcPts val="480"/>
              </a:spcBef>
              <a:spcAft>
                <a:spcPts val="0"/>
              </a:spcAft>
              <a:buNone/>
            </a:pPr>
            <a:r>
              <a:rPr lang="en" sz="1000" u="sng">
                <a:latin typeface="Varela Round"/>
                <a:ea typeface="Varela Round"/>
                <a:cs typeface="Varela Round"/>
                <a:sym typeface="Varela Round"/>
              </a:rPr>
              <a:t>Notes for </a:t>
            </a:r>
            <a:r>
              <a:rPr b="1" lang="en" sz="1000" u="sng">
                <a:latin typeface="Varela Round"/>
                <a:ea typeface="Varela Round"/>
                <a:cs typeface="Varela Round"/>
                <a:sym typeface="Varela Round"/>
              </a:rPr>
              <a:t>Second</a:t>
            </a:r>
            <a:r>
              <a:rPr lang="en" sz="1000" u="sng">
                <a:latin typeface="Varela Round"/>
                <a:ea typeface="Varela Round"/>
                <a:cs typeface="Varela Round"/>
                <a:sym typeface="Varela Round"/>
              </a:rPr>
              <a:t> bullet on </a:t>
            </a:r>
            <a:r>
              <a:rPr b="1" lang="en" sz="1000" u="sng">
                <a:latin typeface="Varela Round"/>
                <a:ea typeface="Varela Round"/>
                <a:cs typeface="Varela Round"/>
                <a:sym typeface="Varela Round"/>
              </a:rPr>
              <a:t>Left</a:t>
            </a:r>
            <a:r>
              <a:rPr lang="en" sz="1000" u="sng">
                <a:latin typeface="Varela Round"/>
                <a:ea typeface="Varela Round"/>
                <a:cs typeface="Varela Round"/>
                <a:sym typeface="Varela Round"/>
              </a:rPr>
              <a:t> side -</a:t>
            </a:r>
            <a:r>
              <a:rPr lang="en" sz="1000">
                <a:latin typeface="Varela Round"/>
                <a:ea typeface="Varela Round"/>
                <a:cs typeface="Varela Round"/>
                <a:sym typeface="Varela Round"/>
              </a:rPr>
              <a:t> </a:t>
            </a:r>
            <a:endParaRPr sz="1000">
              <a:latin typeface="Varela Round"/>
              <a:ea typeface="Varela Round"/>
              <a:cs typeface="Varela Round"/>
              <a:sym typeface="Varela Round"/>
            </a:endParaRPr>
          </a:p>
          <a:p>
            <a:pPr indent="-215900" lvl="0" marL="342900" rtl="0" algn="l">
              <a:spcBef>
                <a:spcPts val="480"/>
              </a:spcBef>
              <a:spcAft>
                <a:spcPts val="0"/>
              </a:spcAft>
              <a:buClr>
                <a:srgbClr val="000000"/>
              </a:buClr>
              <a:buSzPts val="1000"/>
              <a:buFont typeface="Varela Round"/>
              <a:buChar char="×"/>
            </a:pPr>
            <a:r>
              <a:rPr lang="en" sz="1000">
                <a:latin typeface="Varela Round"/>
                <a:ea typeface="Varela Round"/>
                <a:cs typeface="Varela Round"/>
                <a:sym typeface="Varela Round"/>
              </a:rPr>
              <a:t>Single person top-down approach:</a:t>
            </a:r>
            <a:endParaRPr sz="1000">
              <a:latin typeface="Varela Round"/>
              <a:ea typeface="Varela Round"/>
              <a:cs typeface="Varela Round"/>
              <a:sym typeface="Varela Round"/>
            </a:endParaRPr>
          </a:p>
          <a:p>
            <a:pPr indent="-349250" lvl="1" marL="742950" rtl="0" algn="l">
              <a:spcBef>
                <a:spcPts val="0"/>
              </a:spcBef>
              <a:spcAft>
                <a:spcPts val="0"/>
              </a:spcAft>
              <a:buClr>
                <a:srgbClr val="000000"/>
              </a:buClr>
              <a:buSzPts val="1000"/>
              <a:buFont typeface="Varela Round"/>
              <a:buAutoNum type="alphaLcPeriod"/>
            </a:pPr>
            <a:r>
              <a:rPr lang="en" sz="1000">
                <a:latin typeface="Varela Round"/>
                <a:ea typeface="Varela Round"/>
                <a:cs typeface="Varela Round"/>
                <a:sym typeface="Varela Round"/>
              </a:rPr>
              <a:t>Directly leverages existing techniques for single person estimation</a:t>
            </a:r>
            <a:endParaRPr sz="1000">
              <a:latin typeface="Varela Round"/>
              <a:ea typeface="Varela Round"/>
              <a:cs typeface="Varela Round"/>
              <a:sym typeface="Varela Round"/>
            </a:endParaRPr>
          </a:p>
          <a:p>
            <a:pPr indent="-349250" lvl="1" marL="742950" rtl="0" algn="l">
              <a:spcBef>
                <a:spcPts val="0"/>
              </a:spcBef>
              <a:spcAft>
                <a:spcPts val="0"/>
              </a:spcAft>
              <a:buClr>
                <a:srgbClr val="000000"/>
              </a:buClr>
              <a:buSzPts val="1000"/>
              <a:buFont typeface="Varela Round"/>
              <a:buAutoNum type="alphaLcPeriod"/>
            </a:pPr>
            <a:r>
              <a:rPr lang="en" sz="1000">
                <a:latin typeface="Varela Round"/>
                <a:ea typeface="Varela Round"/>
                <a:cs typeface="Varela Round"/>
                <a:sym typeface="Varela Round"/>
              </a:rPr>
              <a:t>Suffers from early commitment</a:t>
            </a:r>
            <a:endParaRPr sz="1000">
              <a:latin typeface="Varela Round"/>
              <a:ea typeface="Varela Round"/>
              <a:cs typeface="Varela Round"/>
              <a:sym typeface="Varela Round"/>
            </a:endParaRPr>
          </a:p>
          <a:p>
            <a:pPr indent="-349250" lvl="1" marL="742950" rtl="0" algn="l">
              <a:spcBef>
                <a:spcPts val="0"/>
              </a:spcBef>
              <a:spcAft>
                <a:spcPts val="0"/>
              </a:spcAft>
              <a:buClr>
                <a:srgbClr val="000000"/>
              </a:buClr>
              <a:buSzPts val="1000"/>
              <a:buFont typeface="Varela Round"/>
              <a:buAutoNum type="alphaLcPeriod"/>
            </a:pPr>
            <a:r>
              <a:rPr lang="en" sz="1000">
                <a:latin typeface="Varela Round"/>
                <a:ea typeface="Varela Round"/>
                <a:cs typeface="Varela Round"/>
                <a:sym typeface="Varela Round"/>
              </a:rPr>
              <a:t>Prone to fail when people are in close proximity</a:t>
            </a:r>
            <a:endParaRPr sz="1000">
              <a:latin typeface="Varela Round"/>
              <a:ea typeface="Varela Round"/>
              <a:cs typeface="Varela Round"/>
              <a:sym typeface="Varela Round"/>
            </a:endParaRPr>
          </a:p>
          <a:p>
            <a:pPr indent="-349250" lvl="1" marL="742950" rtl="0" algn="l">
              <a:spcBef>
                <a:spcPts val="0"/>
              </a:spcBef>
              <a:spcAft>
                <a:spcPts val="0"/>
              </a:spcAft>
              <a:buClr>
                <a:srgbClr val="000000"/>
              </a:buClr>
              <a:buSzPts val="1000"/>
              <a:buFont typeface="Varela Round"/>
              <a:buAutoNum type="alphaLcPeriod"/>
            </a:pPr>
            <a:r>
              <a:rPr lang="en" sz="1000">
                <a:latin typeface="Varela Round"/>
                <a:ea typeface="Varela Round"/>
                <a:cs typeface="Varela Round"/>
                <a:sym typeface="Varela Round"/>
              </a:rPr>
              <a:t>No recovery if there’s a failure to detect a person</a:t>
            </a:r>
            <a:endParaRPr sz="1000">
              <a:latin typeface="Varela Round"/>
              <a:ea typeface="Varela Round"/>
              <a:cs typeface="Varela Round"/>
              <a:sym typeface="Varela Round"/>
            </a:endParaRPr>
          </a:p>
          <a:p>
            <a:pPr indent="-349250" lvl="1" marL="742950" rtl="0" algn="l">
              <a:spcBef>
                <a:spcPts val="0"/>
              </a:spcBef>
              <a:spcAft>
                <a:spcPts val="0"/>
              </a:spcAft>
              <a:buClr>
                <a:srgbClr val="000000"/>
              </a:buClr>
              <a:buSzPts val="1000"/>
              <a:buFont typeface="Varela Round"/>
              <a:buAutoNum type="alphaLcPeriod"/>
            </a:pPr>
            <a:r>
              <a:rPr lang="en" sz="1000">
                <a:latin typeface="Varela Round"/>
                <a:ea typeface="Varela Round"/>
                <a:cs typeface="Varela Round"/>
                <a:sym typeface="Varela Round"/>
              </a:rPr>
              <a:t>Computational cost is proportional to the number of people</a:t>
            </a:r>
            <a:endParaRPr sz="1000">
              <a:latin typeface="Varela Round"/>
              <a:ea typeface="Varela Round"/>
              <a:cs typeface="Varela Round"/>
              <a:sym typeface="Varela Round"/>
            </a:endParaRPr>
          </a:p>
          <a:p>
            <a:pPr indent="0" lvl="0" marL="0" rtl="0" algn="l">
              <a:spcBef>
                <a:spcPts val="480"/>
              </a:spcBef>
              <a:spcAft>
                <a:spcPts val="0"/>
              </a:spcAft>
              <a:buNone/>
            </a:pPr>
            <a:r>
              <a:rPr lang="en" sz="1000" u="sng">
                <a:solidFill>
                  <a:schemeClr val="dk1"/>
                </a:solidFill>
                <a:latin typeface="Varela Round"/>
                <a:ea typeface="Varela Round"/>
                <a:cs typeface="Varela Round"/>
                <a:sym typeface="Varela Round"/>
              </a:rPr>
              <a:t>Notes for </a:t>
            </a:r>
            <a:r>
              <a:rPr b="1" lang="en" sz="1000" u="sng">
                <a:solidFill>
                  <a:schemeClr val="dk1"/>
                </a:solidFill>
                <a:latin typeface="Varela Round"/>
                <a:ea typeface="Varela Round"/>
                <a:cs typeface="Varela Round"/>
                <a:sym typeface="Varela Round"/>
              </a:rPr>
              <a:t>Third</a:t>
            </a:r>
            <a:r>
              <a:rPr lang="en" sz="1000" u="sng">
                <a:solidFill>
                  <a:schemeClr val="dk1"/>
                </a:solidFill>
                <a:latin typeface="Varela Round"/>
                <a:ea typeface="Varela Round"/>
                <a:cs typeface="Varela Round"/>
                <a:sym typeface="Varela Round"/>
              </a:rPr>
              <a:t> bullet on </a:t>
            </a:r>
            <a:r>
              <a:rPr b="1" lang="en" sz="1000" u="sng">
                <a:solidFill>
                  <a:schemeClr val="dk1"/>
                </a:solidFill>
                <a:latin typeface="Varela Round"/>
                <a:ea typeface="Varela Round"/>
                <a:cs typeface="Varela Round"/>
                <a:sym typeface="Varela Round"/>
              </a:rPr>
              <a:t>Left</a:t>
            </a:r>
            <a:r>
              <a:rPr lang="en" sz="1000" u="sng">
                <a:solidFill>
                  <a:schemeClr val="dk1"/>
                </a:solidFill>
                <a:latin typeface="Varela Round"/>
                <a:ea typeface="Varela Round"/>
                <a:cs typeface="Varela Round"/>
                <a:sym typeface="Varela Round"/>
              </a:rPr>
              <a:t> side -</a:t>
            </a:r>
            <a:r>
              <a:rPr lang="en" sz="1000">
                <a:solidFill>
                  <a:schemeClr val="dk1"/>
                </a:solidFill>
                <a:latin typeface="Varela Round"/>
                <a:ea typeface="Varela Round"/>
                <a:cs typeface="Varela Round"/>
                <a:sym typeface="Varela Round"/>
              </a:rPr>
              <a:t> </a:t>
            </a:r>
            <a:endParaRPr sz="1000">
              <a:solidFill>
                <a:schemeClr val="dk1"/>
              </a:solidFill>
              <a:latin typeface="Varela Round"/>
              <a:ea typeface="Varela Round"/>
              <a:cs typeface="Varela Round"/>
              <a:sym typeface="Varela Round"/>
            </a:endParaRPr>
          </a:p>
          <a:p>
            <a:pPr indent="-215900" lvl="0" marL="342900" rtl="0" algn="l">
              <a:spcBef>
                <a:spcPts val="480"/>
              </a:spcBef>
              <a:spcAft>
                <a:spcPts val="0"/>
              </a:spcAft>
              <a:buClr>
                <a:schemeClr val="dk1"/>
              </a:buClr>
              <a:buSzPts val="1000"/>
              <a:buFont typeface="Varela Round"/>
              <a:buChar char="×"/>
            </a:pPr>
            <a:r>
              <a:rPr lang="en" sz="1000">
                <a:solidFill>
                  <a:schemeClr val="dk1"/>
                </a:solidFill>
                <a:latin typeface="Varela Round"/>
                <a:ea typeface="Varela Round"/>
                <a:cs typeface="Varela Round"/>
                <a:sym typeface="Varela Round"/>
              </a:rPr>
              <a:t>Single person bottom-up approach:</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Offers robustness to early commitment</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Has potential to reduce runtime complexity from amount of people in image</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Does not use global cues from other body parts or people</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Loses efficiency gains during final parse due to costly global inference</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Average processing time took several hours for solving the integer linear programming problem over a fully connected graph</a:t>
            </a:r>
            <a:endParaRPr sz="1000">
              <a:solidFill>
                <a:schemeClr val="dk1"/>
              </a:solidFill>
              <a:latin typeface="Varela Round"/>
              <a:ea typeface="Varela Round"/>
              <a:cs typeface="Varela Round"/>
              <a:sym typeface="Varela Round"/>
            </a:endParaRPr>
          </a:p>
          <a:p>
            <a:pPr indent="0" lvl="0" marL="0" rtl="0" algn="l">
              <a:spcBef>
                <a:spcPts val="480"/>
              </a:spcBef>
              <a:spcAft>
                <a:spcPts val="0"/>
              </a:spcAft>
              <a:buNone/>
            </a:pPr>
            <a:r>
              <a:rPr lang="en" sz="1000" u="sng">
                <a:solidFill>
                  <a:schemeClr val="dk1"/>
                </a:solidFill>
                <a:latin typeface="Varela Round"/>
                <a:ea typeface="Varela Round"/>
                <a:cs typeface="Varela Round"/>
                <a:sym typeface="Varela Round"/>
              </a:rPr>
              <a:t>Notes for </a:t>
            </a:r>
            <a:r>
              <a:rPr b="1" lang="en" sz="1000" u="sng">
                <a:solidFill>
                  <a:schemeClr val="dk1"/>
                </a:solidFill>
                <a:latin typeface="Varela Round"/>
                <a:ea typeface="Varela Round"/>
                <a:cs typeface="Varela Round"/>
                <a:sym typeface="Varela Round"/>
              </a:rPr>
              <a:t>Fourth</a:t>
            </a:r>
            <a:r>
              <a:rPr lang="en" sz="1000" u="sng">
                <a:solidFill>
                  <a:schemeClr val="dk1"/>
                </a:solidFill>
                <a:latin typeface="Varela Round"/>
                <a:ea typeface="Varela Round"/>
                <a:cs typeface="Varela Round"/>
                <a:sym typeface="Varela Round"/>
              </a:rPr>
              <a:t> bullet on </a:t>
            </a:r>
            <a:r>
              <a:rPr b="1" lang="en" sz="1000" u="sng">
                <a:solidFill>
                  <a:schemeClr val="dk1"/>
                </a:solidFill>
                <a:latin typeface="Varela Round"/>
                <a:ea typeface="Varela Round"/>
                <a:cs typeface="Varela Round"/>
                <a:sym typeface="Varela Round"/>
              </a:rPr>
              <a:t>Left</a:t>
            </a:r>
            <a:r>
              <a:rPr lang="en" sz="1000" u="sng">
                <a:solidFill>
                  <a:schemeClr val="dk1"/>
                </a:solidFill>
                <a:latin typeface="Varela Round"/>
                <a:ea typeface="Varela Round"/>
                <a:cs typeface="Varela Round"/>
                <a:sym typeface="Varela Round"/>
              </a:rPr>
              <a:t> side -</a:t>
            </a:r>
            <a:r>
              <a:rPr lang="en" sz="1000">
                <a:solidFill>
                  <a:schemeClr val="dk1"/>
                </a:solidFill>
                <a:latin typeface="Varela Round"/>
                <a:ea typeface="Varela Round"/>
                <a:cs typeface="Varela Round"/>
                <a:sym typeface="Varela Round"/>
              </a:rPr>
              <a:t> </a:t>
            </a:r>
            <a:endParaRPr sz="1000">
              <a:solidFill>
                <a:schemeClr val="dk1"/>
              </a:solidFill>
              <a:latin typeface="Varela Round"/>
              <a:ea typeface="Varela Round"/>
              <a:cs typeface="Varela Round"/>
              <a:sym typeface="Varela Round"/>
            </a:endParaRPr>
          </a:p>
          <a:p>
            <a:pPr indent="-215900" lvl="0" marL="342900" rtl="0" algn="l">
              <a:spcBef>
                <a:spcPts val="480"/>
              </a:spcBef>
              <a:spcAft>
                <a:spcPts val="0"/>
              </a:spcAft>
              <a:buClr>
                <a:schemeClr val="dk1"/>
              </a:buClr>
              <a:buSzPts val="1000"/>
              <a:buFont typeface="Varela Round"/>
              <a:buChar char="×"/>
            </a:pPr>
            <a:r>
              <a:rPr lang="en" sz="1000">
                <a:solidFill>
                  <a:schemeClr val="dk1"/>
                </a:solidFill>
                <a:latin typeface="Varela Round"/>
                <a:ea typeface="Varela Round"/>
                <a:cs typeface="Varela Round"/>
                <a:sym typeface="Varela Round"/>
              </a:rPr>
              <a:t>Stronger ResNet detectors:</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Takes several minutes per image</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Number of part proposals are limited</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Pairwise representations are difficult to regress with precision</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Separate logistic regression is required</a:t>
            </a:r>
            <a:endParaRPr sz="1000">
              <a:solidFill>
                <a:schemeClr val="dk1"/>
              </a:solidFill>
              <a:latin typeface="Varela Round"/>
              <a:ea typeface="Varela Round"/>
              <a:cs typeface="Varela Round"/>
              <a:sym typeface="Varela Round"/>
            </a:endParaRPr>
          </a:p>
          <a:p>
            <a:pPr indent="0" lvl="0" marL="0" rtl="0" algn="l">
              <a:spcBef>
                <a:spcPts val="600"/>
              </a:spcBef>
              <a:spcAft>
                <a:spcPts val="0"/>
              </a:spcAft>
              <a:buNone/>
            </a:pPr>
            <a:r>
              <a:rPr lang="en" sz="1000" u="sng">
                <a:solidFill>
                  <a:schemeClr val="dk1"/>
                </a:solidFill>
                <a:latin typeface="Varela Round"/>
                <a:ea typeface="Varela Round"/>
                <a:cs typeface="Varela Round"/>
                <a:sym typeface="Varela Round"/>
              </a:rPr>
              <a:t>Notes for </a:t>
            </a:r>
            <a:r>
              <a:rPr b="1" lang="en" sz="1000" u="sng">
                <a:solidFill>
                  <a:schemeClr val="dk1"/>
                </a:solidFill>
                <a:latin typeface="Varela Round"/>
                <a:ea typeface="Varela Round"/>
                <a:cs typeface="Varela Round"/>
                <a:sym typeface="Varela Round"/>
              </a:rPr>
              <a:t>First</a:t>
            </a:r>
            <a:r>
              <a:rPr lang="en" sz="1000" u="sng">
                <a:solidFill>
                  <a:schemeClr val="dk1"/>
                </a:solidFill>
                <a:latin typeface="Varela Round"/>
                <a:ea typeface="Varela Round"/>
                <a:cs typeface="Varela Round"/>
                <a:sym typeface="Varela Round"/>
              </a:rPr>
              <a:t> bullet on </a:t>
            </a:r>
            <a:r>
              <a:rPr b="1" lang="en" sz="1000" u="sng">
                <a:solidFill>
                  <a:schemeClr val="dk1"/>
                </a:solidFill>
                <a:latin typeface="Varela Round"/>
                <a:ea typeface="Varela Round"/>
                <a:cs typeface="Varela Round"/>
                <a:sym typeface="Varela Round"/>
              </a:rPr>
              <a:t>Right</a:t>
            </a:r>
            <a:r>
              <a:rPr lang="en" sz="1000" u="sng">
                <a:solidFill>
                  <a:schemeClr val="dk1"/>
                </a:solidFill>
                <a:latin typeface="Varela Round"/>
                <a:ea typeface="Varela Round"/>
                <a:cs typeface="Varela Round"/>
                <a:sym typeface="Varela Round"/>
              </a:rPr>
              <a:t> side -</a:t>
            </a:r>
            <a:r>
              <a:rPr lang="en" sz="1000">
                <a:solidFill>
                  <a:schemeClr val="dk1"/>
                </a:solidFill>
                <a:latin typeface="Varela Round"/>
                <a:ea typeface="Varela Round"/>
                <a:cs typeface="Varela Round"/>
                <a:sym typeface="Varela Round"/>
              </a:rPr>
              <a:t> </a:t>
            </a:r>
            <a:endParaRPr sz="1000">
              <a:solidFill>
                <a:schemeClr val="dk1"/>
              </a:solidFill>
              <a:latin typeface="Varela Round"/>
              <a:ea typeface="Varela Round"/>
              <a:cs typeface="Varela Round"/>
              <a:sym typeface="Varela Round"/>
            </a:endParaRPr>
          </a:p>
          <a:p>
            <a:pPr indent="-215900" lvl="0" marL="342900" rtl="0" algn="l">
              <a:spcBef>
                <a:spcPts val="480"/>
              </a:spcBef>
              <a:spcAft>
                <a:spcPts val="0"/>
              </a:spcAft>
              <a:buClr>
                <a:schemeClr val="dk1"/>
              </a:buClr>
              <a:buSzPts val="1000"/>
              <a:buFont typeface="Varela Round"/>
              <a:buChar char="×"/>
            </a:pPr>
            <a:r>
              <a:rPr lang="en" sz="1000">
                <a:solidFill>
                  <a:schemeClr val="dk1"/>
                </a:solidFill>
                <a:latin typeface="Varela Round"/>
                <a:ea typeface="Varela Round"/>
                <a:cs typeface="Varela Round"/>
                <a:sym typeface="Varela Round"/>
              </a:rPr>
              <a:t>PAFs and Association Scores:</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2D vector field</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Encodes location and orientation of limbs over domain of image</a:t>
            </a:r>
            <a:endParaRPr sz="1000">
              <a:solidFill>
                <a:schemeClr val="dk1"/>
              </a:solidFill>
              <a:latin typeface="Varela Round"/>
              <a:ea typeface="Varela Round"/>
              <a:cs typeface="Varela Round"/>
              <a:sym typeface="Varela Round"/>
            </a:endParaRPr>
          </a:p>
          <a:p>
            <a:pPr indent="0" lvl="0" marL="0" rtl="0" algn="l">
              <a:spcBef>
                <a:spcPts val="600"/>
              </a:spcBef>
              <a:spcAft>
                <a:spcPts val="0"/>
              </a:spcAft>
              <a:buNone/>
            </a:pPr>
            <a:r>
              <a:rPr lang="en" sz="1000" u="sng">
                <a:solidFill>
                  <a:schemeClr val="dk1"/>
                </a:solidFill>
                <a:latin typeface="Varela Round"/>
                <a:ea typeface="Varela Round"/>
                <a:cs typeface="Varela Round"/>
                <a:sym typeface="Varela Round"/>
              </a:rPr>
              <a:t>Notes for </a:t>
            </a:r>
            <a:r>
              <a:rPr b="1" lang="en" sz="1000" u="sng">
                <a:solidFill>
                  <a:schemeClr val="dk1"/>
                </a:solidFill>
                <a:latin typeface="Varela Round"/>
                <a:ea typeface="Varela Round"/>
                <a:cs typeface="Varela Round"/>
                <a:sym typeface="Varela Round"/>
              </a:rPr>
              <a:t>Second</a:t>
            </a:r>
            <a:r>
              <a:rPr lang="en" sz="1000" u="sng">
                <a:solidFill>
                  <a:schemeClr val="dk1"/>
                </a:solidFill>
                <a:latin typeface="Varela Round"/>
                <a:ea typeface="Varela Round"/>
                <a:cs typeface="Varela Round"/>
                <a:sym typeface="Varela Round"/>
              </a:rPr>
              <a:t> bullet on </a:t>
            </a:r>
            <a:r>
              <a:rPr b="1" lang="en" sz="1000" u="sng">
                <a:solidFill>
                  <a:schemeClr val="dk1"/>
                </a:solidFill>
                <a:latin typeface="Varela Round"/>
                <a:ea typeface="Varela Round"/>
                <a:cs typeface="Varela Round"/>
                <a:sym typeface="Varela Round"/>
              </a:rPr>
              <a:t>Right</a:t>
            </a:r>
            <a:r>
              <a:rPr lang="en" sz="1000" u="sng">
                <a:solidFill>
                  <a:schemeClr val="dk1"/>
                </a:solidFill>
                <a:latin typeface="Varela Round"/>
                <a:ea typeface="Varela Round"/>
                <a:cs typeface="Varela Round"/>
                <a:sym typeface="Varela Round"/>
              </a:rPr>
              <a:t> side -</a:t>
            </a:r>
            <a:r>
              <a:rPr lang="en" sz="1000">
                <a:solidFill>
                  <a:schemeClr val="dk1"/>
                </a:solidFill>
                <a:latin typeface="Varela Round"/>
                <a:ea typeface="Varela Round"/>
                <a:cs typeface="Varela Round"/>
                <a:sym typeface="Varela Round"/>
              </a:rPr>
              <a:t> </a:t>
            </a:r>
            <a:endParaRPr sz="1000">
              <a:solidFill>
                <a:schemeClr val="dk1"/>
              </a:solidFill>
              <a:latin typeface="Varela Round"/>
              <a:ea typeface="Varela Round"/>
              <a:cs typeface="Varela Round"/>
              <a:sym typeface="Varela Round"/>
            </a:endParaRPr>
          </a:p>
          <a:p>
            <a:pPr indent="-215900" lvl="0" marL="342900" rtl="0" algn="l">
              <a:spcBef>
                <a:spcPts val="480"/>
              </a:spcBef>
              <a:spcAft>
                <a:spcPts val="0"/>
              </a:spcAft>
              <a:buClr>
                <a:schemeClr val="dk1"/>
              </a:buClr>
              <a:buSzPts val="1000"/>
              <a:buFont typeface="Varela Round"/>
              <a:buChar char="×"/>
            </a:pPr>
            <a:r>
              <a:rPr lang="en" sz="1000">
                <a:solidFill>
                  <a:schemeClr val="dk1"/>
                </a:solidFill>
                <a:latin typeface="Varela Round"/>
                <a:ea typeface="Varela Round"/>
                <a:cs typeface="Varela Round"/>
                <a:sym typeface="Varela Round"/>
              </a:rPr>
              <a:t>Simultaneous inference of Detection and Association:</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Encodes the global context well enough to allow greedy parsing to obtain high quality results</a:t>
            </a:r>
            <a:endParaRPr sz="1000">
              <a:solidFill>
                <a:schemeClr val="dk1"/>
              </a:solidFill>
              <a:latin typeface="Varela Round"/>
              <a:ea typeface="Varela Round"/>
              <a:cs typeface="Varela Round"/>
              <a:sym typeface="Varela Round"/>
            </a:endParaRPr>
          </a:p>
          <a:p>
            <a:pPr indent="-349250" lvl="1" marL="742950" rtl="0" algn="l">
              <a:spcBef>
                <a:spcPts val="0"/>
              </a:spcBef>
              <a:spcAft>
                <a:spcPts val="0"/>
              </a:spcAft>
              <a:buClr>
                <a:schemeClr val="dk1"/>
              </a:buClr>
              <a:buSzPts val="1000"/>
              <a:buFont typeface="Varela Round"/>
              <a:buAutoNum type="alphaLcPeriod"/>
            </a:pPr>
            <a:r>
              <a:rPr lang="en" sz="1000">
                <a:solidFill>
                  <a:schemeClr val="dk1"/>
                </a:solidFill>
                <a:latin typeface="Varela Round"/>
                <a:ea typeface="Varela Round"/>
                <a:cs typeface="Varela Round"/>
                <a:sym typeface="Varela Round"/>
              </a:rPr>
              <a:t>Fraction of computational cost</a:t>
            </a:r>
            <a:endParaRPr sz="1000">
              <a:solidFill>
                <a:schemeClr val="dk1"/>
              </a:solidFill>
              <a:latin typeface="Varela Round"/>
              <a:ea typeface="Varela Round"/>
              <a:cs typeface="Varela Round"/>
              <a:sym typeface="Varela Roun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5063fe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5063fe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4f8afe1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4f8afe1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u="sng">
                <a:solidFill>
                  <a:schemeClr val="dk1"/>
                </a:solidFill>
                <a:latin typeface="Varela Round"/>
                <a:ea typeface="Varela Round"/>
                <a:cs typeface="Varela Round"/>
                <a:sym typeface="Varela Round"/>
              </a:rPr>
              <a:t>Slide Purpose:</a:t>
            </a:r>
            <a:r>
              <a:rPr b="1" lang="en" sz="1000">
                <a:solidFill>
                  <a:schemeClr val="dk1"/>
                </a:solidFill>
                <a:latin typeface="Varela Round"/>
                <a:ea typeface="Varela Round"/>
                <a:cs typeface="Varela Round"/>
                <a:sym typeface="Varela Round"/>
              </a:rPr>
              <a:t> </a:t>
            </a:r>
            <a:r>
              <a:rPr b="1" lang="en" sz="1000">
                <a:solidFill>
                  <a:schemeClr val="dk1"/>
                </a:solidFill>
                <a:latin typeface="Varela Round"/>
                <a:ea typeface="Varela Round"/>
                <a:cs typeface="Varela Round"/>
                <a:sym typeface="Varela Round"/>
              </a:rPr>
              <a:t>What is the overall solution</a:t>
            </a:r>
            <a:r>
              <a:rPr lang="en" sz="1000">
                <a:solidFill>
                  <a:schemeClr val="dk1"/>
                </a:solidFill>
                <a:latin typeface="Varela Round"/>
                <a:ea typeface="Varela Round"/>
                <a:cs typeface="Varela Round"/>
                <a:sym typeface="Varela Round"/>
              </a:rPr>
              <a:t> and </a:t>
            </a:r>
            <a:r>
              <a:rPr b="1" lang="en" sz="1000">
                <a:solidFill>
                  <a:schemeClr val="dk1"/>
                </a:solidFill>
                <a:latin typeface="Varela Round"/>
                <a:ea typeface="Varela Round"/>
                <a:cs typeface="Varela Round"/>
                <a:sym typeface="Varela Round"/>
              </a:rPr>
              <a:t>the architecture</a:t>
            </a:r>
            <a:r>
              <a:rPr lang="en" sz="1000">
                <a:solidFill>
                  <a:schemeClr val="dk1"/>
                </a:solidFill>
                <a:latin typeface="Varela Round"/>
                <a:ea typeface="Varela Round"/>
                <a:cs typeface="Varela Round"/>
                <a:sym typeface="Varela Round"/>
              </a:rPr>
              <a:t> presented in the paper, (2%)</a:t>
            </a:r>
            <a:endParaRPr sz="1000">
              <a:solidFill>
                <a:schemeClr val="dk1"/>
              </a:solidFill>
              <a:latin typeface="Varela Round"/>
              <a:ea typeface="Varela Round"/>
              <a:cs typeface="Varela Round"/>
              <a:sym typeface="Varela Round"/>
            </a:endParaRPr>
          </a:p>
          <a:p>
            <a:pPr indent="0" lvl="0" marL="0" rtl="0" algn="l">
              <a:spcBef>
                <a:spcPts val="600"/>
              </a:spcBef>
              <a:spcAft>
                <a:spcPts val="0"/>
              </a:spcAft>
              <a:buNone/>
            </a:pPr>
            <a:r>
              <a:rPr b="1" lang="en" sz="1000" u="sng">
                <a:solidFill>
                  <a:schemeClr val="dk1"/>
                </a:solidFill>
                <a:latin typeface="Varela Round"/>
                <a:ea typeface="Varela Round"/>
                <a:cs typeface="Varela Round"/>
                <a:sym typeface="Varela Round"/>
              </a:rPr>
              <a:t>Notes:</a:t>
            </a:r>
            <a:endParaRPr b="1" sz="1000" u="sng">
              <a:solidFill>
                <a:schemeClr val="dk1"/>
              </a:solidFill>
              <a:latin typeface="Varela Round"/>
              <a:ea typeface="Varela Round"/>
              <a:cs typeface="Varela Round"/>
              <a:sym typeface="Varela Round"/>
            </a:endParaRPr>
          </a:p>
          <a:p>
            <a:pPr indent="-228600" lvl="0" marL="228600" rtl="0" algn="l">
              <a:spcBef>
                <a:spcPts val="0"/>
              </a:spcBef>
              <a:spcAft>
                <a:spcPts val="0"/>
              </a:spcAft>
              <a:buNone/>
            </a:pPr>
            <a:r>
              <a:rPr lang="en"/>
              <a:t>1.  Takes a color image as input and produces, as output, the 2D locations of anatomical key points for each person in the image. First, a feedforward network simultaneously predicts a set of 2D confidence maps of body part locations and a set of 2D vector fields of part affinities, which encode the degree of association between parts.</a:t>
            </a:r>
            <a:endParaRPr/>
          </a:p>
          <a:p>
            <a:pPr indent="-411480" lvl="0" marL="411480" rtl="0" algn="l">
              <a:spcBef>
                <a:spcPts val="0"/>
              </a:spcBef>
              <a:spcAft>
                <a:spcPts val="0"/>
              </a:spcAft>
              <a:buNone/>
            </a:pPr>
            <a:r>
              <a:rPr lang="en"/>
              <a:t>1.1  Each branch is an iterative prediction architecture, which refines the predictions over successive stages, with intermediate supervision at each stage.  Part affinity fields preserve both location and orientation information across the region of support of the limb.</a:t>
            </a:r>
            <a:endParaRPr/>
          </a:p>
          <a:p>
            <a:pPr indent="-411480" lvl="0" marL="411480" rtl="0" algn="l">
              <a:spcBef>
                <a:spcPts val="0"/>
              </a:spcBef>
              <a:spcAft>
                <a:spcPts val="0"/>
              </a:spcAft>
              <a:buNone/>
            </a:pPr>
            <a:r>
              <a:rPr lang="en"/>
              <a:t>1.2  At the first stage, the network produces a set of detection confidence maps and a set of part affinity fields, which are the CNNs for inference at Stage 1. In each subsequent stage, the predictions from both branches in the previous stage, along with the original image features, are concatenated and used to produce refined predictions, which are the CNNs for inference at Stage t.</a:t>
            </a:r>
            <a:endParaRPr/>
          </a:p>
          <a:p>
            <a:pPr indent="-411480" lvl="0" marL="411480" rtl="0" algn="l">
              <a:spcBef>
                <a:spcPts val="0"/>
              </a:spcBef>
              <a:spcAft>
                <a:spcPts val="0"/>
              </a:spcAft>
              <a:buNone/>
            </a:pPr>
            <a:r>
              <a:rPr lang="en"/>
              <a:t>2.  Non-maximum suppression is used on the detection confidence maps to obtain a discrete set of part candidate locations.  These part candidates define a large set of possible limbs. Each candidate limb is scored using a line integral computation on the PAF.  Each edge is weighted by the part affinity aggregate (an equation.). A matching in a bipartite graph is a subset of the edges chosen in such a way that no two edges share a node.</a:t>
            </a:r>
            <a:endParaRPr/>
          </a:p>
          <a:p>
            <a:pPr indent="-411480" lvl="0" marL="411480" rtl="0" algn="l">
              <a:spcBef>
                <a:spcPts val="0"/>
              </a:spcBef>
              <a:spcAft>
                <a:spcPts val="0"/>
              </a:spcAft>
              <a:buNone/>
            </a:pPr>
            <a:r>
              <a:rPr lang="en"/>
              <a:t>3.  A minimal number of edges is chosen to obtain a spanning tree skeleton of human pose rather than using the complete graph, the matching problem is further decomposed into a set of bipartite matching subproblems and</a:t>
            </a:r>
            <a:r>
              <a:rPr lang="en">
                <a:solidFill>
                  <a:schemeClr val="dk1"/>
                </a:solidFill>
              </a:rPr>
              <a:t> the matching in adjacent tree nodes is </a:t>
            </a:r>
            <a:r>
              <a:rPr lang="en"/>
              <a:t>determined independently. Minimal greedy inference well-approximates the global solution at a fraction of the computational cost. The reason is that the relationship between adjacent tree nodes is modeled explicitly by PAFs, but internally, the relationship between nonadjacent tree nodes is implicitly modeled by the CNN. This property emerges because the CNN is trained with a large receptive field, and PAFs from non-adjacent tree nodes also influence the predicted PAF.</a:t>
            </a:r>
            <a:endParaRPr/>
          </a:p>
          <a:p>
            <a:pPr indent="-411480" lvl="0" marL="411480" rtl="0" algn="l">
              <a:spcBef>
                <a:spcPts val="0"/>
              </a:spcBef>
              <a:spcAft>
                <a:spcPts val="0"/>
              </a:spcAft>
              <a:buNone/>
            </a:pPr>
            <a:r>
              <a:rPr b="1" lang="en"/>
              <a:t>PAF:</a:t>
            </a:r>
            <a:r>
              <a:rPr lang="en"/>
              <a:t> Part Affinity Field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4f8afe1d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4f8afe1d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u="sng">
                <a:solidFill>
                  <a:schemeClr val="dk1"/>
                </a:solidFill>
                <a:latin typeface="Varela Round"/>
                <a:ea typeface="Varela Round"/>
                <a:cs typeface="Varela Round"/>
                <a:sym typeface="Varela Round"/>
              </a:rPr>
              <a:t>Slide Purpose:</a:t>
            </a:r>
            <a:r>
              <a:rPr lang="en" sz="1000">
                <a:solidFill>
                  <a:schemeClr val="dk1"/>
                </a:solidFill>
                <a:latin typeface="Varela Round"/>
                <a:ea typeface="Varela Round"/>
                <a:cs typeface="Varela Round"/>
                <a:sym typeface="Varela Round"/>
              </a:rPr>
              <a:t> </a:t>
            </a:r>
            <a:r>
              <a:rPr lang="en" sz="1000">
                <a:solidFill>
                  <a:schemeClr val="dk1"/>
                </a:solidFill>
                <a:latin typeface="Varela Round"/>
                <a:ea typeface="Varela Round"/>
                <a:cs typeface="Varela Round"/>
                <a:sym typeface="Varela Round"/>
              </a:rPr>
              <a:t>Check for the code of the paper on GitHub or on another online platform and download and run the code to generate author's results by yourself and report </a:t>
            </a:r>
            <a:r>
              <a:rPr b="1" lang="en" sz="1000">
                <a:solidFill>
                  <a:schemeClr val="dk1"/>
                </a:solidFill>
                <a:latin typeface="Varela Round"/>
                <a:ea typeface="Varela Round"/>
                <a:cs typeface="Varela Round"/>
                <a:sym typeface="Varela Round"/>
              </a:rPr>
              <a:t>the new data format you used and if you can replicate their results as reported in their paper</a:t>
            </a:r>
            <a:r>
              <a:rPr lang="en" sz="1000">
                <a:solidFill>
                  <a:schemeClr val="dk1"/>
                </a:solidFill>
                <a:latin typeface="Varela Round"/>
                <a:ea typeface="Varela Round"/>
                <a:cs typeface="Varela Round"/>
                <a:sym typeface="Varela Round"/>
              </a:rPr>
              <a:t>. (4%)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5063fe8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5063fe8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7BD100"/>
              </a:buClr>
              <a:buSzPts val="1800"/>
              <a:buFont typeface="Varela Round"/>
              <a:buChar char="❖"/>
            </a:pPr>
            <a:r>
              <a:rPr lang="en" sz="1800">
                <a:solidFill>
                  <a:srgbClr val="546973"/>
                </a:solidFill>
                <a:latin typeface="Varela Round"/>
                <a:ea typeface="Varela Round"/>
                <a:cs typeface="Varela Round"/>
                <a:sym typeface="Varela Round"/>
              </a:rPr>
              <a:t>mAP: It is the average of the maximum precisions at different recall values.</a:t>
            </a:r>
            <a:endParaRPr sz="1800">
              <a:solidFill>
                <a:srgbClr val="546973"/>
              </a:solidFill>
              <a:latin typeface="Varela Round"/>
              <a:ea typeface="Varela Round"/>
              <a:cs typeface="Varela Round"/>
              <a:sym typeface="Varela Round"/>
            </a:endParaRPr>
          </a:p>
          <a:p>
            <a:pPr indent="-342900" lvl="1" marL="914400" rtl="0" algn="l">
              <a:spcBef>
                <a:spcPts val="0"/>
              </a:spcBef>
              <a:spcAft>
                <a:spcPts val="0"/>
              </a:spcAft>
              <a:buClr>
                <a:srgbClr val="7BD100"/>
              </a:buClr>
              <a:buSzPts val="1800"/>
              <a:buFont typeface="Varela Round"/>
              <a:buChar char="➢"/>
            </a:pPr>
            <a:r>
              <a:rPr lang="en" sz="1800">
                <a:solidFill>
                  <a:srgbClr val="546973"/>
                </a:solidFill>
                <a:latin typeface="Varela Round"/>
                <a:ea typeface="Varela Round"/>
                <a:cs typeface="Varela Round"/>
                <a:sym typeface="Varela Round"/>
              </a:rPr>
              <a:t>Area under precision-recall graph</a:t>
            </a:r>
            <a:endParaRPr sz="1800">
              <a:solidFill>
                <a:srgbClr val="546973"/>
              </a:solidFill>
              <a:latin typeface="Varela Round"/>
              <a:ea typeface="Varela Round"/>
              <a:cs typeface="Varela Round"/>
              <a:sym typeface="Varela Round"/>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4f8afe1d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4f8afe1d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u="sng">
                <a:solidFill>
                  <a:schemeClr val="dk1"/>
                </a:solidFill>
                <a:latin typeface="Varela Round"/>
                <a:ea typeface="Varela Round"/>
                <a:cs typeface="Varela Round"/>
                <a:sym typeface="Varela Round"/>
              </a:rPr>
              <a:t>Slide Purpose:</a:t>
            </a:r>
            <a:r>
              <a:rPr lang="en" sz="1000">
                <a:solidFill>
                  <a:schemeClr val="dk1"/>
                </a:solidFill>
                <a:latin typeface="Varela Round"/>
                <a:ea typeface="Varela Round"/>
                <a:cs typeface="Varela Round"/>
                <a:sym typeface="Varela Round"/>
              </a:rPr>
              <a:t> </a:t>
            </a:r>
            <a:r>
              <a:rPr lang="en" sz="1000">
                <a:solidFill>
                  <a:schemeClr val="dk1"/>
                </a:solidFill>
                <a:latin typeface="Varela Round"/>
                <a:ea typeface="Varela Round"/>
                <a:cs typeface="Varela Round"/>
                <a:sym typeface="Varela Round"/>
              </a:rPr>
              <a:t>What are </a:t>
            </a:r>
            <a:r>
              <a:rPr b="1" lang="en" sz="1000">
                <a:solidFill>
                  <a:schemeClr val="dk1"/>
                </a:solidFill>
                <a:latin typeface="Varela Round"/>
                <a:ea typeface="Varela Round"/>
                <a:cs typeface="Varela Round"/>
                <a:sym typeface="Varela Round"/>
              </a:rPr>
              <a:t>the reported results</a:t>
            </a:r>
            <a:r>
              <a:rPr lang="en" sz="1000">
                <a:solidFill>
                  <a:schemeClr val="dk1"/>
                </a:solidFill>
                <a:latin typeface="Varela Round"/>
                <a:ea typeface="Varela Round"/>
                <a:cs typeface="Varela Round"/>
                <a:sym typeface="Varela Round"/>
              </a:rPr>
              <a:t>, and how they are presented (show the figures, tables, etc). (2%)</a:t>
            </a:r>
            <a:endParaRPr sz="1000">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4f8afe1d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4f8afe1d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u="sng">
                <a:solidFill>
                  <a:schemeClr val="dk1"/>
                </a:solidFill>
                <a:latin typeface="Varela Round"/>
                <a:ea typeface="Varela Round"/>
                <a:cs typeface="Varela Round"/>
                <a:sym typeface="Varela Round"/>
              </a:rPr>
              <a:t>Slide Purpose:</a:t>
            </a:r>
            <a:r>
              <a:rPr lang="en" sz="1000">
                <a:solidFill>
                  <a:schemeClr val="dk1"/>
                </a:solidFill>
                <a:latin typeface="Varela Round"/>
                <a:ea typeface="Varela Round"/>
                <a:cs typeface="Varela Round"/>
                <a:sym typeface="Varela Round"/>
              </a:rPr>
              <a:t> What are </a:t>
            </a:r>
            <a:r>
              <a:rPr b="1" lang="en" sz="1000">
                <a:solidFill>
                  <a:schemeClr val="dk1"/>
                </a:solidFill>
                <a:latin typeface="Varela Round"/>
                <a:ea typeface="Varela Round"/>
                <a:cs typeface="Varela Round"/>
                <a:sym typeface="Varela Round"/>
              </a:rPr>
              <a:t>the reported results</a:t>
            </a:r>
            <a:r>
              <a:rPr lang="en" sz="1000">
                <a:solidFill>
                  <a:schemeClr val="dk1"/>
                </a:solidFill>
                <a:latin typeface="Varela Round"/>
                <a:ea typeface="Varela Round"/>
                <a:cs typeface="Varela Round"/>
                <a:sym typeface="Varela Round"/>
              </a:rPr>
              <a:t>, and how they are presented (show the figures, tables, etc). (2%)</a:t>
            </a:r>
            <a:endParaRPr sz="1000">
              <a:solidFill>
                <a:schemeClr val="dk1"/>
              </a:solidFill>
              <a:latin typeface="Varela Round"/>
              <a:ea typeface="Varela Round"/>
              <a:cs typeface="Varela Round"/>
              <a:sym typeface="Varela Round"/>
            </a:endParaRPr>
          </a:p>
          <a:p>
            <a:pPr indent="0" lvl="0" marL="0" rtl="0" algn="l">
              <a:spcBef>
                <a:spcPts val="600"/>
              </a:spcBef>
              <a:spcAft>
                <a:spcPts val="0"/>
              </a:spcAft>
              <a:buNone/>
            </a:pPr>
            <a:r>
              <a:t/>
            </a:r>
            <a:endParaRPr sz="1000">
              <a:solidFill>
                <a:schemeClr val="dk1"/>
              </a:solidFill>
              <a:latin typeface="Varela Round"/>
              <a:ea typeface="Varela Round"/>
              <a:cs typeface="Varela Round"/>
              <a:sym typeface="Varela Round"/>
            </a:endParaRPr>
          </a:p>
          <a:p>
            <a:pPr indent="0" lvl="0" marL="0" rtl="0" algn="l">
              <a:spcBef>
                <a:spcPts val="0"/>
              </a:spcBef>
              <a:spcAft>
                <a:spcPts val="0"/>
              </a:spcAft>
              <a:buNone/>
            </a:pPr>
            <a:r>
              <a:rPr b="1" lang="en" u="sng"/>
              <a:t>Notes:</a:t>
            </a:r>
            <a:endParaRPr b="1" u="sng"/>
          </a:p>
          <a:p>
            <a:pPr indent="-298450" lvl="0" marL="457200" rtl="0" algn="l">
              <a:spcBef>
                <a:spcPts val="0"/>
              </a:spcBef>
              <a:spcAft>
                <a:spcPts val="0"/>
              </a:spcAft>
              <a:buSzPts val="1100"/>
              <a:buAutoNum type="arabicPeriod"/>
            </a:pPr>
            <a:r>
              <a:rPr lang="en"/>
              <a:t>OKS plays the same role as IoU in object detection.</a:t>
            </a:r>
            <a:endParaRPr/>
          </a:p>
          <a:p>
            <a:pPr indent="-298450" lvl="0" marL="457200" rtl="0" algn="l">
              <a:spcBef>
                <a:spcPts val="0"/>
              </a:spcBef>
              <a:spcAft>
                <a:spcPts val="0"/>
              </a:spcAft>
              <a:buSzPts val="1100"/>
              <a:buAutoNum type="arabicPeriod"/>
            </a:pPr>
            <a:r>
              <a:rPr lang="en"/>
              <a:t>The reason is that this method has to deal with a much larger scale range spanned by all people in the image in one shot. In contrast, top-down methods can rescale the patch of each detected area to a larger size and thus suffer less degradation at smaller scales.</a:t>
            </a:r>
            <a:endParaRPr/>
          </a:p>
          <a:p>
            <a:pPr indent="0" lvl="0" marL="0" rtl="0" algn="l">
              <a:spcBef>
                <a:spcPts val="0"/>
              </a:spcBef>
              <a:spcAft>
                <a:spcPts val="0"/>
              </a:spcAft>
              <a:buNone/>
            </a:pPr>
            <a:r>
              <a:rPr b="1" lang="en"/>
              <a:t>CPM:</a:t>
            </a:r>
            <a:r>
              <a:rPr lang="en"/>
              <a:t> Convolutional Pose Machine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4ea5b01c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4ea5b01c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25" y="0"/>
            <a:ext cx="9144000" cy="5143500"/>
          </a:xfrm>
          <a:prstGeom prst="rect">
            <a:avLst/>
          </a:prstGeom>
          <a:gradFill>
            <a:gsLst>
              <a:gs pos="0">
                <a:srgbClr val="000000">
                  <a:alpha val="0"/>
                </a:srgbClr>
              </a:gs>
              <a:gs pos="100000">
                <a:srgbClr val="000000">
                  <a:alpha val="2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 name="Google Shape;11;p2"/>
          <p:cNvSpPr txBox="1"/>
          <p:nvPr>
            <p:ph type="ctrTitle"/>
          </p:nvPr>
        </p:nvSpPr>
        <p:spPr>
          <a:xfrm>
            <a:off x="2068850" y="1991825"/>
            <a:ext cx="5006400" cy="1159800"/>
          </a:xfrm>
          <a:prstGeom prst="rect">
            <a:avLst/>
          </a:prstGeom>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 name="Google Shape;12;p2"/>
          <p:cNvSpPr/>
          <p:nvPr/>
        </p:nvSpPr>
        <p:spPr>
          <a:xfrm>
            <a:off x="7613863" y="4623011"/>
            <a:ext cx="559200" cy="559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700000">
            <a:off x="24133" y="2719061"/>
            <a:ext cx="542634" cy="542634"/>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8500119" y="1033337"/>
            <a:ext cx="805677" cy="805677"/>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44450" y="1432591"/>
            <a:ext cx="625800" cy="6258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799860">
            <a:off x="8472675" y="3105703"/>
            <a:ext cx="607243" cy="607243"/>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27899">
            <a:off x="453203" y="3864921"/>
            <a:ext cx="901480" cy="90148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775778" y="3374078"/>
            <a:ext cx="450000" cy="4500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505617" y="831025"/>
            <a:ext cx="436800" cy="4368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722907">
            <a:off x="1483696" y="647226"/>
            <a:ext cx="648178" cy="648178"/>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772950" y="-36363"/>
            <a:ext cx="398100" cy="398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498435">
            <a:off x="553712" y="273510"/>
            <a:ext cx="386542" cy="386542"/>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040268" y="3312272"/>
            <a:ext cx="573600" cy="5736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893300" y="20997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423393" y="4259284"/>
            <a:ext cx="260100" cy="2601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029015" y="425479"/>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701275" y="2148500"/>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415225" y="4449550"/>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479240" y="2220579"/>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371265" y="4390604"/>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2700000">
            <a:off x="6337338" y="4348472"/>
            <a:ext cx="260074" cy="260074"/>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567943" y="263309"/>
            <a:ext cx="260100" cy="2601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out decoration">
  <p:cSld name="BLANK_1">
    <p:spTree>
      <p:nvGrpSpPr>
        <p:cNvPr id="200" name="Shape 200"/>
        <p:cNvGrpSpPr/>
        <p:nvPr/>
      </p:nvGrpSpPr>
      <p:grpSpPr>
        <a:xfrm>
          <a:off x="0" y="0"/>
          <a:ext cx="0" cy="0"/>
          <a:chOff x="0" y="0"/>
          <a:chExt cx="0" cy="0"/>
        </a:xfrm>
      </p:grpSpPr>
      <p:sp>
        <p:nvSpPr>
          <p:cNvPr id="201" name="Google Shape;201;p11"/>
          <p:cNvSpPr/>
          <p:nvPr/>
        </p:nvSpPr>
        <p:spPr>
          <a:xfrm>
            <a:off x="-25" y="0"/>
            <a:ext cx="9144000" cy="5143500"/>
          </a:xfrm>
          <a:prstGeom prst="rect">
            <a:avLst/>
          </a:prstGeom>
          <a:gradFill>
            <a:gsLst>
              <a:gs pos="0">
                <a:srgbClr val="000000">
                  <a:alpha val="0"/>
                </a:srgbClr>
              </a:gs>
              <a:gs pos="100000">
                <a:srgbClr val="000000">
                  <a:alpha val="2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2" name="Google Shape;202;p11"/>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solidFill>
          <a:schemeClr val="lt2"/>
        </a:solidFill>
      </p:bgPr>
    </p:bg>
    <p:spTree>
      <p:nvGrpSpPr>
        <p:cNvPr id="203" name="Shape 203"/>
        <p:cNvGrpSpPr/>
        <p:nvPr/>
      </p:nvGrpSpPr>
      <p:grpSpPr>
        <a:xfrm>
          <a:off x="0" y="0"/>
          <a:ext cx="0" cy="0"/>
          <a:chOff x="0" y="0"/>
          <a:chExt cx="0" cy="0"/>
        </a:xfrm>
      </p:grpSpPr>
      <p:sp>
        <p:nvSpPr>
          <p:cNvPr id="204" name="Google Shape;204;p1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2"/>
          <p:cNvGrpSpPr/>
          <p:nvPr/>
        </p:nvGrpSpPr>
        <p:grpSpPr>
          <a:xfrm>
            <a:off x="830392" y="1191256"/>
            <a:ext cx="745763" cy="45826"/>
            <a:chOff x="4580561" y="2589004"/>
            <a:chExt cx="1064464" cy="25200"/>
          </a:xfrm>
        </p:grpSpPr>
        <p:sp>
          <p:nvSpPr>
            <p:cNvPr id="206" name="Google Shape;206;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12"/>
          <p:cNvSpPr txBox="1"/>
          <p:nvPr>
            <p:ph type="ctrTitle"/>
          </p:nvPr>
        </p:nvSpPr>
        <p:spPr>
          <a:xfrm>
            <a:off x="729450" y="1322450"/>
            <a:ext cx="7688100" cy="1664700"/>
          </a:xfrm>
          <a:prstGeom prst="rect">
            <a:avLst/>
          </a:prstGeom>
        </p:spPr>
        <p:txBody>
          <a:bodyPr anchorCtr="0" anchor="ctr"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09" name="Google Shape;209;p1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60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0" name="Google Shape;210;p12"/>
          <p:cNvSpPr txBox="1"/>
          <p:nvPr>
            <p:ph idx="12" type="sldNum"/>
          </p:nvPr>
        </p:nvSpPr>
        <p:spPr>
          <a:xfrm>
            <a:off x="853630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11" name="Shape 211"/>
        <p:cNvGrpSpPr/>
        <p:nvPr/>
      </p:nvGrpSpPr>
      <p:grpSpPr>
        <a:xfrm>
          <a:off x="0" y="0"/>
          <a:ext cx="0" cy="0"/>
          <a:chOff x="0" y="0"/>
          <a:chExt cx="0" cy="0"/>
        </a:xfrm>
      </p:grpSpPr>
      <p:grpSp>
        <p:nvGrpSpPr>
          <p:cNvPr id="212" name="Google Shape;212;p13"/>
          <p:cNvGrpSpPr/>
          <p:nvPr/>
        </p:nvGrpSpPr>
        <p:grpSpPr>
          <a:xfrm>
            <a:off x="830392" y="1191256"/>
            <a:ext cx="745763" cy="45826"/>
            <a:chOff x="4580561" y="2589004"/>
            <a:chExt cx="1064464" cy="25200"/>
          </a:xfrm>
        </p:grpSpPr>
        <p:sp>
          <p:nvSpPr>
            <p:cNvPr id="213" name="Google Shape;213;p1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3"/>
          <p:cNvSpPr txBox="1"/>
          <p:nvPr>
            <p:ph type="title"/>
          </p:nvPr>
        </p:nvSpPr>
        <p:spPr>
          <a:xfrm>
            <a:off x="729450" y="1322450"/>
            <a:ext cx="7688400" cy="15186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16" name="Google Shape;216;p13"/>
          <p:cNvSpPr txBox="1"/>
          <p:nvPr>
            <p:ph idx="12" type="sldNum"/>
          </p:nvPr>
        </p:nvSpPr>
        <p:spPr>
          <a:xfrm>
            <a:off x="8536302"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33" name="Shape 33"/>
        <p:cNvGrpSpPr/>
        <p:nvPr/>
      </p:nvGrpSpPr>
      <p:grpSpPr>
        <a:xfrm>
          <a:off x="0" y="0"/>
          <a:ext cx="0" cy="0"/>
          <a:chOff x="0" y="0"/>
          <a:chExt cx="0" cy="0"/>
        </a:xfrm>
      </p:grpSpPr>
      <p:sp>
        <p:nvSpPr>
          <p:cNvPr id="34" name="Google Shape;34;p3"/>
          <p:cNvSpPr/>
          <p:nvPr/>
        </p:nvSpPr>
        <p:spPr>
          <a:xfrm>
            <a:off x="-25" y="0"/>
            <a:ext cx="9144000" cy="5143500"/>
          </a:xfrm>
          <a:prstGeom prst="rect">
            <a:avLst/>
          </a:prstGeom>
          <a:gradFill>
            <a:gsLst>
              <a:gs pos="0">
                <a:srgbClr val="000000">
                  <a:alpha val="0"/>
                </a:srgbClr>
              </a:gs>
              <a:gs pos="100000">
                <a:srgbClr val="000000">
                  <a:alpha val="2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 name="Google Shape;35;p3"/>
          <p:cNvSpPr/>
          <p:nvPr/>
        </p:nvSpPr>
        <p:spPr>
          <a:xfrm>
            <a:off x="7613863" y="4623011"/>
            <a:ext cx="559200" cy="559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2700000">
            <a:off x="24133" y="2719061"/>
            <a:ext cx="542634" cy="542634"/>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2700000">
            <a:off x="8500119" y="1033337"/>
            <a:ext cx="805677" cy="805677"/>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544450" y="1432591"/>
            <a:ext cx="625800" cy="6258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799860">
            <a:off x="8472675" y="3105703"/>
            <a:ext cx="607243" cy="607243"/>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rot="-1527899">
            <a:off x="453203" y="3864921"/>
            <a:ext cx="901480" cy="90148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775778" y="3374078"/>
            <a:ext cx="450000" cy="4500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7505617" y="831025"/>
            <a:ext cx="436800" cy="4368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rot="-722907">
            <a:off x="1483696" y="647226"/>
            <a:ext cx="648178" cy="648178"/>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772950" y="-36363"/>
            <a:ext cx="398100" cy="398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rot="1498435">
            <a:off x="553712" y="273510"/>
            <a:ext cx="386542" cy="386542"/>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7040268" y="3312272"/>
            <a:ext cx="573600" cy="5736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2893300" y="20997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2423393" y="4259284"/>
            <a:ext cx="260100" cy="2601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4029015" y="425479"/>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7701275" y="2148500"/>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3415225" y="4449550"/>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479240" y="2220579"/>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371265" y="4390604"/>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2700000">
            <a:off x="6337338" y="4348472"/>
            <a:ext cx="260074" cy="260074"/>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567943" y="263309"/>
            <a:ext cx="260100" cy="2601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txBox="1"/>
          <p:nvPr>
            <p:ph type="ctrTitle"/>
          </p:nvPr>
        </p:nvSpPr>
        <p:spPr>
          <a:xfrm>
            <a:off x="2068850" y="1354750"/>
            <a:ext cx="5006400" cy="1159800"/>
          </a:xfrm>
          <a:prstGeom prst="rect">
            <a:avLst/>
          </a:prstGeom>
        </p:spPr>
        <p:txBody>
          <a:bodyPr anchorCtr="0" anchor="b"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3"/>
          <p:cNvSpPr txBox="1"/>
          <p:nvPr>
            <p:ph idx="1" type="subTitle"/>
          </p:nvPr>
        </p:nvSpPr>
        <p:spPr>
          <a:xfrm>
            <a:off x="2961650" y="2992450"/>
            <a:ext cx="3220800" cy="784800"/>
          </a:xfrm>
          <a:prstGeom prst="rect">
            <a:avLst/>
          </a:prstGeom>
        </p:spPr>
        <p:txBody>
          <a:bodyPr anchorCtr="0" anchor="t" bIns="91425" lIns="91425" spcFirstLastPara="1" rIns="91425" wrap="square" tIns="91425"/>
          <a:lstStyle>
            <a:lvl1pPr lvl="0" rtl="0" algn="ctr">
              <a:spcBef>
                <a:spcPts val="0"/>
              </a:spcBef>
              <a:spcAft>
                <a:spcPts val="0"/>
              </a:spcAft>
              <a:buClr>
                <a:srgbClr val="434343"/>
              </a:buClr>
              <a:buSzPts val="1800"/>
              <a:buNone/>
              <a:defRPr sz="1800">
                <a:solidFill>
                  <a:srgbClr val="434343"/>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a:solidFill>
                  <a:srgbClr val="434343"/>
                </a:solidFill>
              </a:defRPr>
            </a:lvl4pPr>
            <a:lvl5pPr lvl="4" rtl="0" algn="ctr">
              <a:spcBef>
                <a:spcPts val="0"/>
              </a:spcBef>
              <a:spcAft>
                <a:spcPts val="0"/>
              </a:spcAft>
              <a:buClr>
                <a:srgbClr val="434343"/>
              </a:buClr>
              <a:buSzPts val="1800"/>
              <a:buNone/>
              <a:defRPr>
                <a:solidFill>
                  <a:srgbClr val="434343"/>
                </a:solidFill>
              </a:defRPr>
            </a:lvl5pPr>
            <a:lvl6pPr lvl="5" rtl="0" algn="ctr">
              <a:spcBef>
                <a:spcPts val="0"/>
              </a:spcBef>
              <a:spcAft>
                <a:spcPts val="0"/>
              </a:spcAft>
              <a:buClr>
                <a:srgbClr val="434343"/>
              </a:buClr>
              <a:buSzPts val="1800"/>
              <a:buNone/>
              <a:defRPr>
                <a:solidFill>
                  <a:srgbClr val="434343"/>
                </a:solidFill>
              </a:defRPr>
            </a:lvl6pPr>
            <a:lvl7pPr lvl="6" rtl="0" algn="ctr">
              <a:spcBef>
                <a:spcPts val="0"/>
              </a:spcBef>
              <a:spcAft>
                <a:spcPts val="0"/>
              </a:spcAft>
              <a:buClr>
                <a:srgbClr val="434343"/>
              </a:buClr>
              <a:buSzPts val="1800"/>
              <a:buNone/>
              <a:defRPr>
                <a:solidFill>
                  <a:srgbClr val="434343"/>
                </a:solidFill>
              </a:defRPr>
            </a:lvl7pPr>
            <a:lvl8pPr lvl="7" rtl="0" algn="ctr">
              <a:spcBef>
                <a:spcPts val="0"/>
              </a:spcBef>
              <a:spcAft>
                <a:spcPts val="0"/>
              </a:spcAft>
              <a:buClr>
                <a:srgbClr val="434343"/>
              </a:buClr>
              <a:buSzPts val="1800"/>
              <a:buNone/>
              <a:defRPr>
                <a:solidFill>
                  <a:srgbClr val="434343"/>
                </a:solidFill>
              </a:defRPr>
            </a:lvl8pPr>
            <a:lvl9pPr lvl="8" rtl="0" algn="ctr">
              <a:spcBef>
                <a:spcPts val="0"/>
              </a:spcBef>
              <a:spcAft>
                <a:spcPts val="0"/>
              </a:spcAft>
              <a:buClr>
                <a:srgbClr val="434343"/>
              </a:buClr>
              <a:buSzPts val="1800"/>
              <a:buNone/>
              <a:defRPr>
                <a:solidFill>
                  <a:srgbClr val="434343"/>
                </a:solidFill>
              </a:defRPr>
            </a:lvl9pPr>
          </a:lstStyle>
          <a:p/>
        </p:txBody>
      </p:sp>
      <p:sp>
        <p:nvSpPr>
          <p:cNvPr id="58" name="Google Shape;58;p3"/>
          <p:cNvSpPr/>
          <p:nvPr/>
        </p:nvSpPr>
        <p:spPr>
          <a:xfrm>
            <a:off x="4409077" y="2598899"/>
            <a:ext cx="325800" cy="325800"/>
          </a:xfrm>
          <a:prstGeom prst="mathMultiply">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FFFFFF"/>
        </a:solidFill>
      </p:bgPr>
    </p:bg>
    <p:spTree>
      <p:nvGrpSpPr>
        <p:cNvPr id="60" name="Shape 60"/>
        <p:cNvGrpSpPr/>
        <p:nvPr/>
      </p:nvGrpSpPr>
      <p:grpSpPr>
        <a:xfrm>
          <a:off x="0" y="0"/>
          <a:ext cx="0" cy="0"/>
          <a:chOff x="0" y="0"/>
          <a:chExt cx="0" cy="0"/>
        </a:xfrm>
      </p:grpSpPr>
      <p:sp>
        <p:nvSpPr>
          <p:cNvPr id="61" name="Google Shape;61;p4"/>
          <p:cNvSpPr txBox="1"/>
          <p:nvPr>
            <p:ph idx="1" type="body"/>
          </p:nvPr>
        </p:nvSpPr>
        <p:spPr>
          <a:xfrm>
            <a:off x="2032675" y="2161800"/>
            <a:ext cx="5078700" cy="819900"/>
          </a:xfrm>
          <a:prstGeom prst="rect">
            <a:avLst/>
          </a:prstGeom>
        </p:spPr>
        <p:txBody>
          <a:bodyPr anchorCtr="0" anchor="ctr" bIns="91425" lIns="91425" spcFirstLastPara="1" rIns="91425" wrap="square" tIns="91425"/>
          <a:lstStyle>
            <a:lvl1pPr indent="-381000" lvl="0" marL="457200" rtl="0" algn="ctr">
              <a:spcBef>
                <a:spcPts val="600"/>
              </a:spcBef>
              <a:spcAft>
                <a:spcPts val="0"/>
              </a:spcAft>
              <a:buSzPts val="2400"/>
              <a:buChar char="×"/>
              <a:defRPr i="1" sz="2400"/>
            </a:lvl1pPr>
            <a:lvl2pPr indent="-381000" lvl="1" marL="914400" rtl="0" algn="ctr">
              <a:spcBef>
                <a:spcPts val="0"/>
              </a:spcBef>
              <a:spcAft>
                <a:spcPts val="0"/>
              </a:spcAft>
              <a:buSzPts val="2400"/>
              <a:buChar char="×"/>
              <a:defRPr i="1"/>
            </a:lvl2pPr>
            <a:lvl3pPr indent="-381000" lvl="2" marL="1371600" rtl="0" algn="ctr">
              <a:spcBef>
                <a:spcPts val="0"/>
              </a:spcBef>
              <a:spcAft>
                <a:spcPts val="0"/>
              </a:spcAft>
              <a:buSzPts val="2400"/>
              <a:buChar char="×"/>
              <a:defRPr i="1"/>
            </a:lvl3pPr>
            <a:lvl4pPr indent="-381000" lvl="3" marL="1828800" rtl="0" algn="ctr">
              <a:spcBef>
                <a:spcPts val="0"/>
              </a:spcBef>
              <a:spcAft>
                <a:spcPts val="0"/>
              </a:spcAft>
              <a:buSzPts val="2400"/>
              <a:buChar char="×"/>
              <a:defRPr i="1" sz="2400"/>
            </a:lvl4pPr>
            <a:lvl5pPr indent="-381000" lvl="4" marL="2286000" rtl="0" algn="ctr">
              <a:spcBef>
                <a:spcPts val="0"/>
              </a:spcBef>
              <a:spcAft>
                <a:spcPts val="0"/>
              </a:spcAft>
              <a:buSzPts val="2400"/>
              <a:buChar char="×"/>
              <a:defRPr i="1" sz="2400"/>
            </a:lvl5pPr>
            <a:lvl6pPr indent="-381000" lvl="5" marL="2743200" rtl="0" algn="ctr">
              <a:spcBef>
                <a:spcPts val="0"/>
              </a:spcBef>
              <a:spcAft>
                <a:spcPts val="0"/>
              </a:spcAft>
              <a:buSzPts val="2400"/>
              <a:buChar char="×"/>
              <a:defRPr i="1" sz="2400"/>
            </a:lvl6pPr>
            <a:lvl7pPr indent="-381000" lvl="6" marL="3200400" rtl="0" algn="ctr">
              <a:spcBef>
                <a:spcPts val="0"/>
              </a:spcBef>
              <a:spcAft>
                <a:spcPts val="0"/>
              </a:spcAft>
              <a:buSzPts val="2400"/>
              <a:buChar char="●"/>
              <a:defRPr i="1" sz="2400"/>
            </a:lvl7pPr>
            <a:lvl8pPr indent="-381000" lvl="7" marL="3657600" rtl="0" algn="ctr">
              <a:spcBef>
                <a:spcPts val="0"/>
              </a:spcBef>
              <a:spcAft>
                <a:spcPts val="0"/>
              </a:spcAft>
              <a:buSzPts val="2400"/>
              <a:buChar char="○"/>
              <a:defRPr i="1" sz="2400"/>
            </a:lvl8pPr>
            <a:lvl9pPr indent="-381000" lvl="8" marL="4114800" algn="ctr">
              <a:spcBef>
                <a:spcPts val="0"/>
              </a:spcBef>
              <a:spcAft>
                <a:spcPts val="0"/>
              </a:spcAft>
              <a:buSzPts val="2400"/>
              <a:buChar char="■"/>
              <a:defRPr i="1" sz="2400"/>
            </a:lvl9pPr>
          </a:lstStyle>
          <a:p/>
        </p:txBody>
      </p:sp>
      <p:sp>
        <p:nvSpPr>
          <p:cNvPr id="62" name="Google Shape;62;p4"/>
          <p:cNvSpPr txBox="1"/>
          <p:nvPr/>
        </p:nvSpPr>
        <p:spPr>
          <a:xfrm>
            <a:off x="3593400" y="7051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7BD100"/>
                </a:solidFill>
                <a:latin typeface="Varela Round"/>
                <a:ea typeface="Varela Round"/>
                <a:cs typeface="Varela Round"/>
                <a:sym typeface="Varela Round"/>
              </a:rPr>
              <a:t>“</a:t>
            </a:r>
            <a:endParaRPr sz="9600">
              <a:solidFill>
                <a:srgbClr val="7BD100"/>
              </a:solidFill>
              <a:latin typeface="Varela Round"/>
              <a:ea typeface="Varela Round"/>
              <a:cs typeface="Varela Round"/>
              <a:sym typeface="Varela Round"/>
            </a:endParaRPr>
          </a:p>
        </p:txBody>
      </p:sp>
      <p:sp>
        <p:nvSpPr>
          <p:cNvPr id="63" name="Google Shape;63;p4"/>
          <p:cNvSpPr/>
          <p:nvPr/>
        </p:nvSpPr>
        <p:spPr>
          <a:xfrm>
            <a:off x="7613863" y="4623011"/>
            <a:ext cx="559200" cy="559200"/>
          </a:xfrm>
          <a:prstGeom prst="donut">
            <a:avLst>
              <a:gd fmla="val 31040" name="adj"/>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rot="2700000">
            <a:off x="24133" y="2719061"/>
            <a:ext cx="542634" cy="542634"/>
          </a:xfrm>
          <a:prstGeom prst="frame">
            <a:avLst>
              <a:gd fmla="val 28897"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rot="2700000">
            <a:off x="8500119" y="1033337"/>
            <a:ext cx="805677" cy="805677"/>
          </a:xfrm>
          <a:prstGeom prst="mathMultiply">
            <a:avLst>
              <a:gd fmla="val 23520"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544450" y="1432591"/>
            <a:ext cx="625800" cy="625800"/>
          </a:xfrm>
          <a:prstGeom prst="donut">
            <a:avLst>
              <a:gd fmla="val 31040" name="adj"/>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rot="-1799860">
            <a:off x="8472675" y="3105703"/>
            <a:ext cx="607243" cy="607243"/>
          </a:xfrm>
          <a:prstGeom prst="frame">
            <a:avLst>
              <a:gd fmla="val 28897"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rot="-1527899">
            <a:off x="453203" y="3864921"/>
            <a:ext cx="901480" cy="901480"/>
          </a:xfrm>
          <a:prstGeom prst="mathMultiply">
            <a:avLst>
              <a:gd fmla="val 23520"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1775778" y="3374078"/>
            <a:ext cx="450000" cy="450000"/>
          </a:xfrm>
          <a:prstGeom prst="donut">
            <a:avLst>
              <a:gd fmla="val 31040" name="adj"/>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7505617" y="831025"/>
            <a:ext cx="436800" cy="436800"/>
          </a:xfrm>
          <a:prstGeom prst="frame">
            <a:avLst>
              <a:gd fmla="val 28897"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rot="-722907">
            <a:off x="1483696" y="647226"/>
            <a:ext cx="648178" cy="648178"/>
          </a:xfrm>
          <a:prstGeom prst="mathMultiply">
            <a:avLst>
              <a:gd fmla="val 23520"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6772950" y="-36363"/>
            <a:ext cx="398100" cy="398100"/>
          </a:xfrm>
          <a:prstGeom prst="donut">
            <a:avLst>
              <a:gd fmla="val 31040" name="adj"/>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rot="1498435">
            <a:off x="553712" y="273510"/>
            <a:ext cx="386542" cy="386542"/>
          </a:xfrm>
          <a:prstGeom prst="frame">
            <a:avLst>
              <a:gd fmla="val 28897"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7040268" y="3312272"/>
            <a:ext cx="573600" cy="573600"/>
          </a:xfrm>
          <a:prstGeom prst="mathMultiply">
            <a:avLst>
              <a:gd fmla="val 23520"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893300" y="209975"/>
            <a:ext cx="268200" cy="268200"/>
          </a:xfrm>
          <a:prstGeom prst="donut">
            <a:avLst>
              <a:gd fmla="val 31040" name="adj"/>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2423393" y="4259284"/>
            <a:ext cx="260100" cy="260100"/>
          </a:xfrm>
          <a:prstGeom prst="frame">
            <a:avLst>
              <a:gd fmla="val 28897"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4029015" y="425479"/>
            <a:ext cx="386100" cy="386100"/>
          </a:xfrm>
          <a:prstGeom prst="mathMultiply">
            <a:avLst>
              <a:gd fmla="val 23520"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7701275" y="2148500"/>
            <a:ext cx="268200" cy="268200"/>
          </a:xfrm>
          <a:prstGeom prst="donut">
            <a:avLst>
              <a:gd fmla="val 31040" name="adj"/>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3415225" y="4449550"/>
            <a:ext cx="268200" cy="268200"/>
          </a:xfrm>
          <a:prstGeom prst="donut">
            <a:avLst>
              <a:gd fmla="val 31040" name="adj"/>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1479240" y="2220579"/>
            <a:ext cx="386100" cy="386100"/>
          </a:xfrm>
          <a:prstGeom prst="mathMultiply">
            <a:avLst>
              <a:gd fmla="val 23520"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5371265" y="4390604"/>
            <a:ext cx="386100" cy="386100"/>
          </a:xfrm>
          <a:prstGeom prst="mathMultiply">
            <a:avLst>
              <a:gd fmla="val 23520"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rot="-2700000">
            <a:off x="6337338" y="4348472"/>
            <a:ext cx="260074" cy="260074"/>
          </a:xfrm>
          <a:prstGeom prst="frame">
            <a:avLst>
              <a:gd fmla="val 28897"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567943" y="263309"/>
            <a:ext cx="260100" cy="260100"/>
          </a:xfrm>
          <a:prstGeom prst="frame">
            <a:avLst>
              <a:gd fmla="val 28897" name="adj1"/>
            </a:avLst>
          </a:prstGeom>
          <a:solidFill>
            <a:srgbClr val="667F8C">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85" name="Shape 85"/>
        <p:cNvGrpSpPr/>
        <p:nvPr/>
      </p:nvGrpSpPr>
      <p:grpSpPr>
        <a:xfrm>
          <a:off x="0" y="0"/>
          <a:ext cx="0" cy="0"/>
          <a:chOff x="0" y="0"/>
          <a:chExt cx="0" cy="0"/>
        </a:xfrm>
      </p:grpSpPr>
      <p:sp>
        <p:nvSpPr>
          <p:cNvPr id="86" name="Google Shape;86;p5"/>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 name="Google Shape;87;p5"/>
          <p:cNvSpPr/>
          <p:nvPr/>
        </p:nvSpPr>
        <p:spPr>
          <a:xfrm>
            <a:off x="0" y="1063500"/>
            <a:ext cx="9144000" cy="408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txBox="1"/>
          <p:nvPr>
            <p:ph type="title"/>
          </p:nvPr>
        </p:nvSpPr>
        <p:spPr>
          <a:xfrm>
            <a:off x="868550" y="0"/>
            <a:ext cx="7407000" cy="1063500"/>
          </a:xfrm>
          <a:prstGeom prst="rect">
            <a:avLst/>
          </a:prstGeom>
        </p:spPr>
        <p:txBody>
          <a:bodyPr anchorCtr="0" anchor="ctr"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9" name="Google Shape;89;p5"/>
          <p:cNvSpPr txBox="1"/>
          <p:nvPr>
            <p:ph idx="1" type="body"/>
          </p:nvPr>
        </p:nvSpPr>
        <p:spPr>
          <a:xfrm>
            <a:off x="868550" y="1411400"/>
            <a:ext cx="7407000" cy="3514500"/>
          </a:xfrm>
          <a:prstGeom prst="rect">
            <a:avLst/>
          </a:prstGeom>
        </p:spPr>
        <p:txBody>
          <a:bodyPr anchorCtr="0" anchor="t" bIns="91425" lIns="91425" spcFirstLastPara="1" rIns="91425" wrap="square" tIns="91425"/>
          <a:lstStyle>
            <a:lvl1pPr indent="-406400" lvl="0" marL="457200">
              <a:spcBef>
                <a:spcPts val="600"/>
              </a:spcBef>
              <a:spcAft>
                <a:spcPts val="0"/>
              </a:spcAft>
              <a:buSzPts val="2800"/>
              <a:buChar char="×"/>
              <a:defRPr sz="2800"/>
            </a:lvl1pPr>
            <a:lvl2pPr indent="-406400" lvl="1" marL="914400">
              <a:spcBef>
                <a:spcPts val="0"/>
              </a:spcBef>
              <a:spcAft>
                <a:spcPts val="0"/>
              </a:spcAft>
              <a:buSzPts val="2800"/>
              <a:buChar char="×"/>
              <a:defRPr sz="2800"/>
            </a:lvl2pPr>
            <a:lvl3pPr indent="-406400" lvl="2" marL="1371600">
              <a:spcBef>
                <a:spcPts val="0"/>
              </a:spcBef>
              <a:spcAft>
                <a:spcPts val="0"/>
              </a:spcAft>
              <a:buSzPts val="2800"/>
              <a:buChar char="×"/>
              <a:defRPr sz="2800"/>
            </a:lvl3pPr>
            <a:lvl4pPr indent="-406400" lvl="3" marL="1828800">
              <a:spcBef>
                <a:spcPts val="0"/>
              </a:spcBef>
              <a:spcAft>
                <a:spcPts val="0"/>
              </a:spcAft>
              <a:buSzPts val="2800"/>
              <a:buChar char="×"/>
              <a:defRPr sz="2800"/>
            </a:lvl4pPr>
            <a:lvl5pPr indent="-406400" lvl="4" marL="2286000">
              <a:spcBef>
                <a:spcPts val="0"/>
              </a:spcBef>
              <a:spcAft>
                <a:spcPts val="0"/>
              </a:spcAft>
              <a:buSzPts val="2800"/>
              <a:buChar char="×"/>
              <a:defRPr sz="2800"/>
            </a:lvl5pPr>
            <a:lvl6pPr indent="-406400" lvl="5" marL="2743200">
              <a:spcBef>
                <a:spcPts val="0"/>
              </a:spcBef>
              <a:spcAft>
                <a:spcPts val="0"/>
              </a:spcAft>
              <a:buSzPts val="2800"/>
              <a:buChar char="×"/>
              <a:defRPr sz="2800"/>
            </a:lvl6pPr>
            <a:lvl7pPr indent="-406400" lvl="6" marL="3200400">
              <a:spcBef>
                <a:spcPts val="0"/>
              </a:spcBef>
              <a:spcAft>
                <a:spcPts val="0"/>
              </a:spcAft>
              <a:buSzPts val="2800"/>
              <a:buChar char="●"/>
              <a:defRPr sz="2800"/>
            </a:lvl7pPr>
            <a:lvl8pPr indent="-406400" lvl="7" marL="3657600">
              <a:spcBef>
                <a:spcPts val="0"/>
              </a:spcBef>
              <a:spcAft>
                <a:spcPts val="0"/>
              </a:spcAft>
              <a:buSzPts val="2800"/>
              <a:buChar char="○"/>
              <a:defRPr sz="2800"/>
            </a:lvl8pPr>
            <a:lvl9pPr indent="-406400" lvl="8" marL="4114800">
              <a:spcBef>
                <a:spcPts val="0"/>
              </a:spcBef>
              <a:spcAft>
                <a:spcPts val="0"/>
              </a:spcAft>
              <a:buSzPts val="2800"/>
              <a:buChar char="■"/>
              <a:defRPr sz="2800"/>
            </a:lvl9pPr>
          </a:lstStyle>
          <a:p/>
        </p:txBody>
      </p:sp>
      <p:sp>
        <p:nvSpPr>
          <p:cNvPr id="90" name="Google Shape;90;p5"/>
          <p:cNvSpPr/>
          <p:nvPr/>
        </p:nvSpPr>
        <p:spPr>
          <a:xfrm>
            <a:off x="600350" y="31917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1771440" y="586479"/>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rot="-1295565">
            <a:off x="1719773" y="-14241"/>
            <a:ext cx="260049" cy="260049"/>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7099000" y="-1832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1050327">
            <a:off x="7064662" y="770637"/>
            <a:ext cx="385975" cy="385975"/>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rot="1498139">
            <a:off x="8048547" y="796761"/>
            <a:ext cx="260111" cy="260111"/>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272750" y="914514"/>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rot="1222482">
            <a:off x="108247" y="115143"/>
            <a:ext cx="266258" cy="266258"/>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rot="2700000">
            <a:off x="1130105" y="721484"/>
            <a:ext cx="179464" cy="179464"/>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8797925" y="686964"/>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8434357" y="190568"/>
            <a:ext cx="266400" cy="2664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7656287" y="319171"/>
            <a:ext cx="179400" cy="1794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03" name="Shape 103"/>
        <p:cNvGrpSpPr/>
        <p:nvPr/>
      </p:nvGrpSpPr>
      <p:grpSpPr>
        <a:xfrm>
          <a:off x="0" y="0"/>
          <a:ext cx="0" cy="0"/>
          <a:chOff x="0" y="0"/>
          <a:chExt cx="0" cy="0"/>
        </a:xfrm>
      </p:grpSpPr>
      <p:sp>
        <p:nvSpPr>
          <p:cNvPr id="104" name="Google Shape;104;p6"/>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 name="Google Shape;105;p6"/>
          <p:cNvSpPr/>
          <p:nvPr/>
        </p:nvSpPr>
        <p:spPr>
          <a:xfrm>
            <a:off x="0" y="1063500"/>
            <a:ext cx="9144000" cy="408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600350" y="31917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1771440" y="586479"/>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rot="-1295565">
            <a:off x="1719773" y="-14241"/>
            <a:ext cx="260049" cy="260049"/>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7099000" y="-1832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rot="1050327">
            <a:off x="7064662" y="770637"/>
            <a:ext cx="385975" cy="385975"/>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rot="1498139">
            <a:off x="8048547" y="796761"/>
            <a:ext cx="260111" cy="260111"/>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272750" y="914514"/>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rot="1222482">
            <a:off x="108247" y="115143"/>
            <a:ext cx="266258" cy="266258"/>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rot="2700000">
            <a:off x="1130105" y="721484"/>
            <a:ext cx="179464" cy="179464"/>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8797925" y="686964"/>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8434357" y="190568"/>
            <a:ext cx="266400" cy="2664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7656287" y="319171"/>
            <a:ext cx="179400" cy="1794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txBox="1"/>
          <p:nvPr>
            <p:ph type="title"/>
          </p:nvPr>
        </p:nvSpPr>
        <p:spPr>
          <a:xfrm>
            <a:off x="457200" y="-1"/>
            <a:ext cx="8229600" cy="1063500"/>
          </a:xfrm>
          <a:prstGeom prst="rect">
            <a:avLst/>
          </a:prstGeom>
        </p:spPr>
        <p:txBody>
          <a:bodyPr anchorCtr="0" anchor="ctr"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19" name="Google Shape;119;p6"/>
          <p:cNvSpPr txBox="1"/>
          <p:nvPr>
            <p:ph idx="1" type="body"/>
          </p:nvPr>
        </p:nvSpPr>
        <p:spPr>
          <a:xfrm>
            <a:off x="717750" y="1357125"/>
            <a:ext cx="3741600" cy="35688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20" name="Google Shape;120;p6"/>
          <p:cNvSpPr txBox="1"/>
          <p:nvPr>
            <p:ph idx="2" type="body"/>
          </p:nvPr>
        </p:nvSpPr>
        <p:spPr>
          <a:xfrm>
            <a:off x="4684654" y="1357125"/>
            <a:ext cx="3741600" cy="35688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21" name="Google Shape;121;p6"/>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22" name="Shape 122"/>
        <p:cNvGrpSpPr/>
        <p:nvPr/>
      </p:nvGrpSpPr>
      <p:grpSpPr>
        <a:xfrm>
          <a:off x="0" y="0"/>
          <a:ext cx="0" cy="0"/>
          <a:chOff x="0" y="0"/>
          <a:chExt cx="0" cy="0"/>
        </a:xfrm>
      </p:grpSpPr>
      <p:sp>
        <p:nvSpPr>
          <p:cNvPr id="123" name="Google Shape;123;p7"/>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 name="Google Shape;124;p7"/>
          <p:cNvSpPr/>
          <p:nvPr/>
        </p:nvSpPr>
        <p:spPr>
          <a:xfrm>
            <a:off x="0" y="1063500"/>
            <a:ext cx="9144000" cy="408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600350" y="31917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1771440" y="586479"/>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rot="-1295565">
            <a:off x="1719773" y="-14241"/>
            <a:ext cx="260049" cy="260049"/>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7099000" y="-1832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rot="1050327">
            <a:off x="7064662" y="770637"/>
            <a:ext cx="385975" cy="385975"/>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1498139">
            <a:off x="8048547" y="796761"/>
            <a:ext cx="260111" cy="260111"/>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272750" y="914514"/>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1222482">
            <a:off x="108247" y="115143"/>
            <a:ext cx="266258" cy="266258"/>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2700000">
            <a:off x="1130105" y="721484"/>
            <a:ext cx="179464" cy="179464"/>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8797925" y="686964"/>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8434357" y="190568"/>
            <a:ext cx="266400" cy="2664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7656287" y="319171"/>
            <a:ext cx="179400" cy="1794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txBox="1"/>
          <p:nvPr>
            <p:ph type="title"/>
          </p:nvPr>
        </p:nvSpPr>
        <p:spPr>
          <a:xfrm>
            <a:off x="457200" y="-1"/>
            <a:ext cx="8229600" cy="1063500"/>
          </a:xfrm>
          <a:prstGeom prst="rect">
            <a:avLst/>
          </a:prstGeom>
        </p:spPr>
        <p:txBody>
          <a:bodyPr anchorCtr="0" anchor="ctr"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8" name="Google Shape;138;p7"/>
          <p:cNvSpPr txBox="1"/>
          <p:nvPr>
            <p:ph idx="1" type="body"/>
          </p:nvPr>
        </p:nvSpPr>
        <p:spPr>
          <a:xfrm>
            <a:off x="457200" y="1363150"/>
            <a:ext cx="2631900" cy="35628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39" name="Google Shape;139;p7"/>
          <p:cNvSpPr txBox="1"/>
          <p:nvPr>
            <p:ph idx="2" type="body"/>
          </p:nvPr>
        </p:nvSpPr>
        <p:spPr>
          <a:xfrm>
            <a:off x="3223964" y="1363150"/>
            <a:ext cx="2631900" cy="35628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40" name="Google Shape;140;p7"/>
          <p:cNvSpPr txBox="1"/>
          <p:nvPr>
            <p:ph idx="3" type="body"/>
          </p:nvPr>
        </p:nvSpPr>
        <p:spPr>
          <a:xfrm>
            <a:off x="5990727" y="1363150"/>
            <a:ext cx="2631900" cy="35628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41" name="Google Shape;141;p7"/>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2" name="Shape 142"/>
        <p:cNvGrpSpPr/>
        <p:nvPr/>
      </p:nvGrpSpPr>
      <p:grpSpPr>
        <a:xfrm>
          <a:off x="0" y="0"/>
          <a:ext cx="0" cy="0"/>
          <a:chOff x="0" y="0"/>
          <a:chExt cx="0" cy="0"/>
        </a:xfrm>
      </p:grpSpPr>
      <p:sp>
        <p:nvSpPr>
          <p:cNvPr id="143" name="Google Shape;143;p8"/>
          <p:cNvSpPr/>
          <p:nvPr/>
        </p:nvSpPr>
        <p:spPr>
          <a:xfrm>
            <a:off x="-25" y="0"/>
            <a:ext cx="9144000" cy="1063500"/>
          </a:xfrm>
          <a:prstGeom prst="rect">
            <a:avLst/>
          </a:prstGeom>
          <a:gradFill>
            <a:gsLst>
              <a:gs pos="0">
                <a:srgbClr val="000000">
                  <a:alpha val="0"/>
                </a:srgbClr>
              </a:gs>
              <a:gs pos="100000">
                <a:srgbClr val="000000">
                  <a:alpha val="2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4" name="Google Shape;144;p8"/>
          <p:cNvSpPr/>
          <p:nvPr/>
        </p:nvSpPr>
        <p:spPr>
          <a:xfrm>
            <a:off x="0" y="1063500"/>
            <a:ext cx="9144000" cy="408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600350" y="31917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1771440" y="586479"/>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rot="-1295565">
            <a:off x="1719773" y="-14241"/>
            <a:ext cx="260049" cy="260049"/>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7099000" y="-18325"/>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rot="1050327">
            <a:off x="7064662" y="770637"/>
            <a:ext cx="385975" cy="385975"/>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1498139">
            <a:off x="8048547" y="796761"/>
            <a:ext cx="260111" cy="260111"/>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272750" y="914514"/>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rot="1222482">
            <a:off x="108247" y="115143"/>
            <a:ext cx="266258" cy="266258"/>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rot="2700000">
            <a:off x="1130105" y="721484"/>
            <a:ext cx="179464" cy="179464"/>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8797925" y="686964"/>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8434357" y="190568"/>
            <a:ext cx="266400" cy="2664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7656287" y="319171"/>
            <a:ext cx="179400" cy="1794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txBox="1"/>
          <p:nvPr>
            <p:ph type="title"/>
          </p:nvPr>
        </p:nvSpPr>
        <p:spPr>
          <a:xfrm>
            <a:off x="457200" y="-1"/>
            <a:ext cx="8229600" cy="1063500"/>
          </a:xfrm>
          <a:prstGeom prst="rect">
            <a:avLst/>
          </a:prstGeom>
        </p:spPr>
        <p:txBody>
          <a:bodyPr anchorCtr="0" anchor="ctr"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58" name="Google Shape;158;p8"/>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9" name="Shape 159"/>
        <p:cNvGrpSpPr/>
        <p:nvPr/>
      </p:nvGrpSpPr>
      <p:grpSpPr>
        <a:xfrm>
          <a:off x="0" y="0"/>
          <a:ext cx="0" cy="0"/>
          <a:chOff x="0" y="0"/>
          <a:chExt cx="0" cy="0"/>
        </a:xfrm>
      </p:grpSpPr>
      <p:sp>
        <p:nvSpPr>
          <p:cNvPr id="160" name="Google Shape;160;p9"/>
          <p:cNvSpPr/>
          <p:nvPr/>
        </p:nvSpPr>
        <p:spPr>
          <a:xfrm flipH="1" rot="10800000">
            <a:off x="0" y="4394700"/>
            <a:ext cx="9144000" cy="748800"/>
          </a:xfrm>
          <a:prstGeom prst="rect">
            <a:avLst/>
          </a:prstGeom>
          <a:gradFill>
            <a:gsLst>
              <a:gs pos="0">
                <a:srgbClr val="000000">
                  <a:alpha val="0"/>
                </a:srgbClr>
              </a:gs>
              <a:gs pos="100000">
                <a:srgbClr val="000000">
                  <a:alpha val="2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 name="Google Shape;161;p9"/>
          <p:cNvSpPr/>
          <p:nvPr/>
        </p:nvSpPr>
        <p:spPr>
          <a:xfrm flipH="1" rot="10800000">
            <a:off x="25" y="0"/>
            <a:ext cx="9144000" cy="439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flipH="1" rot="10800000">
            <a:off x="600363" y="4468213"/>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flipH="1" rot="10800000">
            <a:off x="2072752" y="4305585"/>
            <a:ext cx="386100" cy="3861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flipH="1" rot="-9504435">
            <a:off x="1719786" y="4902830"/>
            <a:ext cx="260049" cy="260049"/>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flipH="1" rot="10800000">
            <a:off x="7099013" y="4898763"/>
            <a:ext cx="268200" cy="268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flipH="1" rot="9749673">
            <a:off x="6663925" y="4453738"/>
            <a:ext cx="385975" cy="385975"/>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flipH="1" rot="9301861">
            <a:off x="8006334" y="4368566"/>
            <a:ext cx="260111" cy="260111"/>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flipH="1" rot="10800000">
            <a:off x="990538" y="4864100"/>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flipH="1" rot="9577518">
            <a:off x="108260" y="4767237"/>
            <a:ext cx="266258" cy="266258"/>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flipH="1" rot="8100000">
            <a:off x="1289705" y="4512591"/>
            <a:ext cx="179464" cy="179464"/>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flipH="1" rot="10800000">
            <a:off x="8761763" y="4596250"/>
            <a:ext cx="185100" cy="1851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rot="10800000">
            <a:off x="8309194" y="4823445"/>
            <a:ext cx="266400" cy="2664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flipH="1" rot="10800000">
            <a:off x="7656300" y="4650068"/>
            <a:ext cx="179400" cy="1794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txBox="1"/>
          <p:nvPr>
            <p:ph idx="1" type="body"/>
          </p:nvPr>
        </p:nvSpPr>
        <p:spPr>
          <a:xfrm>
            <a:off x="2346325" y="4406300"/>
            <a:ext cx="4451400" cy="748800"/>
          </a:xfrm>
          <a:prstGeom prst="rect">
            <a:avLst/>
          </a:prstGeom>
        </p:spPr>
        <p:txBody>
          <a:bodyPr anchorCtr="0" anchor="ctr" bIns="91425" lIns="91425" spcFirstLastPara="1" rIns="91425" wrap="square" tIns="91425"/>
          <a:lstStyle>
            <a:lvl1pPr indent="-228600" lvl="0" marL="457200" algn="ctr">
              <a:spcBef>
                <a:spcPts val="360"/>
              </a:spcBef>
              <a:spcAft>
                <a:spcPts val="0"/>
              </a:spcAft>
              <a:buClr>
                <a:srgbClr val="FFFFFF"/>
              </a:buClr>
              <a:buSzPts val="1400"/>
              <a:buNone/>
              <a:defRPr sz="1400">
                <a:solidFill>
                  <a:srgbClr val="FFFFFF"/>
                </a:solidFill>
              </a:defRPr>
            </a:lvl1pPr>
          </a:lstStyle>
          <a:p/>
        </p:txBody>
      </p:sp>
      <p:sp>
        <p:nvSpPr>
          <p:cNvPr id="175" name="Google Shape;175;p9"/>
          <p:cNvSpPr txBox="1"/>
          <p:nvPr>
            <p:ph idx="12" type="sldNum"/>
          </p:nvPr>
        </p:nvSpPr>
        <p:spPr>
          <a:xfrm>
            <a:off x="4297650" y="4829475"/>
            <a:ext cx="548700" cy="3141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6" name="Shape 176"/>
        <p:cNvGrpSpPr/>
        <p:nvPr/>
      </p:nvGrpSpPr>
      <p:grpSpPr>
        <a:xfrm>
          <a:off x="0" y="0"/>
          <a:ext cx="0" cy="0"/>
          <a:chOff x="0" y="0"/>
          <a:chExt cx="0" cy="0"/>
        </a:xfrm>
      </p:grpSpPr>
      <p:sp>
        <p:nvSpPr>
          <p:cNvPr id="177" name="Google Shape;177;p10"/>
          <p:cNvSpPr/>
          <p:nvPr/>
        </p:nvSpPr>
        <p:spPr>
          <a:xfrm>
            <a:off x="-25" y="0"/>
            <a:ext cx="9144000" cy="5143500"/>
          </a:xfrm>
          <a:prstGeom prst="rect">
            <a:avLst/>
          </a:prstGeom>
          <a:gradFill>
            <a:gsLst>
              <a:gs pos="0">
                <a:srgbClr val="000000">
                  <a:alpha val="0"/>
                </a:srgbClr>
              </a:gs>
              <a:gs pos="100000">
                <a:srgbClr val="000000">
                  <a:alpha val="29803"/>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8" name="Google Shape;178;p10"/>
          <p:cNvSpPr/>
          <p:nvPr/>
        </p:nvSpPr>
        <p:spPr>
          <a:xfrm>
            <a:off x="7813718" y="4683129"/>
            <a:ext cx="499200" cy="499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rot="2700000">
            <a:off x="14775" y="2902622"/>
            <a:ext cx="497237" cy="497237"/>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rot="2700000">
            <a:off x="8520218" y="1141799"/>
            <a:ext cx="719128" cy="719128"/>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310640" y="1552220"/>
            <a:ext cx="573600" cy="5736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rot="-1799089">
            <a:off x="8562084" y="3081720"/>
            <a:ext cx="542049" cy="542049"/>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rot="-1528015">
            <a:off x="184406" y="4107717"/>
            <a:ext cx="826066" cy="826066"/>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1240046" y="3562976"/>
            <a:ext cx="412500" cy="4125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7555136" y="603174"/>
            <a:ext cx="389700" cy="3897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rot="-722532">
            <a:off x="970776" y="658602"/>
            <a:ext cx="593869" cy="593869"/>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7957723" y="-74674"/>
            <a:ext cx="355200" cy="3552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rot="1500134">
            <a:off x="270777" y="190736"/>
            <a:ext cx="354191" cy="354191"/>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p:nvPr/>
        </p:nvSpPr>
        <p:spPr>
          <a:xfrm>
            <a:off x="7675748" y="3826977"/>
            <a:ext cx="511800" cy="5118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p:nvPr/>
        </p:nvSpPr>
        <p:spPr>
          <a:xfrm>
            <a:off x="2065152" y="244976"/>
            <a:ext cx="245700" cy="2457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
          <p:cNvSpPr/>
          <p:nvPr/>
        </p:nvSpPr>
        <p:spPr>
          <a:xfrm>
            <a:off x="1857705" y="4581900"/>
            <a:ext cx="238500" cy="2385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p:nvPr/>
        </p:nvSpPr>
        <p:spPr>
          <a:xfrm>
            <a:off x="3015532" y="94100"/>
            <a:ext cx="353700" cy="3537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p:nvPr/>
        </p:nvSpPr>
        <p:spPr>
          <a:xfrm>
            <a:off x="8066932" y="2335938"/>
            <a:ext cx="239400" cy="2394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3200947" y="4718270"/>
            <a:ext cx="245700" cy="245700"/>
          </a:xfrm>
          <a:prstGeom prst="donut">
            <a:avLst>
              <a:gd fmla="val 31040" name="adj"/>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1348282" y="2445799"/>
            <a:ext cx="353700" cy="3537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a:off x="5643076" y="4619286"/>
            <a:ext cx="344700" cy="344700"/>
          </a:xfrm>
          <a:prstGeom prst="mathMultiply">
            <a:avLst>
              <a:gd fmla="val 23520"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p:nvPr/>
        </p:nvSpPr>
        <p:spPr>
          <a:xfrm rot="-2700000">
            <a:off x="6674441" y="4438128"/>
            <a:ext cx="232072" cy="232072"/>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p:nvPr/>
        </p:nvSpPr>
        <p:spPr>
          <a:xfrm>
            <a:off x="6422057" y="132477"/>
            <a:ext cx="232200" cy="232200"/>
          </a:xfrm>
          <a:prstGeom prst="frame">
            <a:avLst>
              <a:gd fmla="val 28897" name="adj1"/>
            </a:avLst>
          </a:prstGeom>
          <a:solidFill>
            <a:srgbClr val="FFFFFF">
              <a:alpha val="2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7BD1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
            <a:ext cx="8229600" cy="1063500"/>
          </a:xfrm>
          <a:prstGeom prst="rect">
            <a:avLst/>
          </a:prstGeom>
          <a:noFill/>
          <a:ln>
            <a:noFill/>
          </a:ln>
        </p:spPr>
        <p:txBody>
          <a:bodyPr anchorCtr="0" anchor="ctr" bIns="91425" lIns="91425" spcFirstLastPara="1" rIns="91425" wrap="square" tIns="91425"/>
          <a:lstStyle>
            <a:lvl1pPr lvl="0" algn="ctr">
              <a:spcBef>
                <a:spcPts val="0"/>
              </a:spcBef>
              <a:spcAft>
                <a:spcPts val="0"/>
              </a:spcAft>
              <a:buClr>
                <a:srgbClr val="FFFFFF"/>
              </a:buClr>
              <a:buSzPts val="2400"/>
              <a:buFont typeface="Varela Round"/>
              <a:buNone/>
              <a:defRPr b="1" sz="2400">
                <a:solidFill>
                  <a:srgbClr val="FFFFFF"/>
                </a:solidFill>
                <a:latin typeface="Varela Round"/>
                <a:ea typeface="Varela Round"/>
                <a:cs typeface="Varela Round"/>
                <a:sym typeface="Varela Round"/>
              </a:defRPr>
            </a:lvl1pPr>
            <a:lvl2pPr lvl="1" algn="ctr">
              <a:spcBef>
                <a:spcPts val="0"/>
              </a:spcBef>
              <a:spcAft>
                <a:spcPts val="0"/>
              </a:spcAft>
              <a:buClr>
                <a:srgbClr val="FFFFFF"/>
              </a:buClr>
              <a:buSzPts val="2400"/>
              <a:buFont typeface="Varela Round"/>
              <a:buNone/>
              <a:defRPr b="1" sz="2400">
                <a:solidFill>
                  <a:srgbClr val="FFFFFF"/>
                </a:solidFill>
                <a:latin typeface="Varela Round"/>
                <a:ea typeface="Varela Round"/>
                <a:cs typeface="Varela Round"/>
                <a:sym typeface="Varela Round"/>
              </a:defRPr>
            </a:lvl2pPr>
            <a:lvl3pPr lvl="2" algn="ctr">
              <a:spcBef>
                <a:spcPts val="0"/>
              </a:spcBef>
              <a:spcAft>
                <a:spcPts val="0"/>
              </a:spcAft>
              <a:buClr>
                <a:srgbClr val="FFFFFF"/>
              </a:buClr>
              <a:buSzPts val="2400"/>
              <a:buFont typeface="Varela Round"/>
              <a:buNone/>
              <a:defRPr b="1" sz="2400">
                <a:solidFill>
                  <a:srgbClr val="FFFFFF"/>
                </a:solidFill>
                <a:latin typeface="Varela Round"/>
                <a:ea typeface="Varela Round"/>
                <a:cs typeface="Varela Round"/>
                <a:sym typeface="Varela Round"/>
              </a:defRPr>
            </a:lvl3pPr>
            <a:lvl4pPr lvl="3" algn="ctr">
              <a:spcBef>
                <a:spcPts val="0"/>
              </a:spcBef>
              <a:spcAft>
                <a:spcPts val="0"/>
              </a:spcAft>
              <a:buClr>
                <a:srgbClr val="FFFFFF"/>
              </a:buClr>
              <a:buSzPts val="2400"/>
              <a:buFont typeface="Varela Round"/>
              <a:buNone/>
              <a:defRPr b="1" sz="2400">
                <a:solidFill>
                  <a:srgbClr val="FFFFFF"/>
                </a:solidFill>
                <a:latin typeface="Varela Round"/>
                <a:ea typeface="Varela Round"/>
                <a:cs typeface="Varela Round"/>
                <a:sym typeface="Varela Round"/>
              </a:defRPr>
            </a:lvl4pPr>
            <a:lvl5pPr lvl="4" algn="ctr">
              <a:spcBef>
                <a:spcPts val="0"/>
              </a:spcBef>
              <a:spcAft>
                <a:spcPts val="0"/>
              </a:spcAft>
              <a:buClr>
                <a:srgbClr val="FFFFFF"/>
              </a:buClr>
              <a:buSzPts val="2400"/>
              <a:buFont typeface="Varela Round"/>
              <a:buNone/>
              <a:defRPr b="1" sz="2400">
                <a:solidFill>
                  <a:srgbClr val="FFFFFF"/>
                </a:solidFill>
                <a:latin typeface="Varela Round"/>
                <a:ea typeface="Varela Round"/>
                <a:cs typeface="Varela Round"/>
                <a:sym typeface="Varela Round"/>
              </a:defRPr>
            </a:lvl5pPr>
            <a:lvl6pPr lvl="5" algn="ctr">
              <a:spcBef>
                <a:spcPts val="0"/>
              </a:spcBef>
              <a:spcAft>
                <a:spcPts val="0"/>
              </a:spcAft>
              <a:buClr>
                <a:srgbClr val="FFFFFF"/>
              </a:buClr>
              <a:buSzPts val="2400"/>
              <a:buFont typeface="Varela Round"/>
              <a:buNone/>
              <a:defRPr b="1" sz="2400">
                <a:solidFill>
                  <a:srgbClr val="FFFFFF"/>
                </a:solidFill>
                <a:latin typeface="Varela Round"/>
                <a:ea typeface="Varela Round"/>
                <a:cs typeface="Varela Round"/>
                <a:sym typeface="Varela Round"/>
              </a:defRPr>
            </a:lvl6pPr>
            <a:lvl7pPr lvl="6" algn="ctr">
              <a:spcBef>
                <a:spcPts val="0"/>
              </a:spcBef>
              <a:spcAft>
                <a:spcPts val="0"/>
              </a:spcAft>
              <a:buClr>
                <a:srgbClr val="FFFFFF"/>
              </a:buClr>
              <a:buSzPts val="2400"/>
              <a:buFont typeface="Varela Round"/>
              <a:buNone/>
              <a:defRPr b="1" sz="2400">
                <a:solidFill>
                  <a:srgbClr val="FFFFFF"/>
                </a:solidFill>
                <a:latin typeface="Varela Round"/>
                <a:ea typeface="Varela Round"/>
                <a:cs typeface="Varela Round"/>
                <a:sym typeface="Varela Round"/>
              </a:defRPr>
            </a:lvl7pPr>
            <a:lvl8pPr lvl="7" algn="ctr">
              <a:spcBef>
                <a:spcPts val="0"/>
              </a:spcBef>
              <a:spcAft>
                <a:spcPts val="0"/>
              </a:spcAft>
              <a:buClr>
                <a:srgbClr val="FFFFFF"/>
              </a:buClr>
              <a:buSzPts val="2400"/>
              <a:buFont typeface="Varela Round"/>
              <a:buNone/>
              <a:defRPr b="1" sz="2400">
                <a:solidFill>
                  <a:srgbClr val="FFFFFF"/>
                </a:solidFill>
                <a:latin typeface="Varela Round"/>
                <a:ea typeface="Varela Round"/>
                <a:cs typeface="Varela Round"/>
                <a:sym typeface="Varela Round"/>
              </a:defRPr>
            </a:lvl8pPr>
            <a:lvl9pPr lvl="8" algn="ctr">
              <a:spcBef>
                <a:spcPts val="0"/>
              </a:spcBef>
              <a:spcAft>
                <a:spcPts val="0"/>
              </a:spcAft>
              <a:buClr>
                <a:srgbClr val="FFFFFF"/>
              </a:buClr>
              <a:buSzPts val="2400"/>
              <a:buFont typeface="Varela Round"/>
              <a:buNone/>
              <a:defRPr b="1" sz="2400">
                <a:solidFill>
                  <a:srgbClr val="FFFFFF"/>
                </a:solidFill>
                <a:latin typeface="Varela Round"/>
                <a:ea typeface="Varela Round"/>
                <a:cs typeface="Varela Round"/>
                <a:sym typeface="Varela Round"/>
              </a:defRPr>
            </a:lvl9pPr>
          </a:lstStyle>
          <a:p/>
        </p:txBody>
      </p:sp>
      <p:sp>
        <p:nvSpPr>
          <p:cNvPr id="7" name="Google Shape;7;p1"/>
          <p:cNvSpPr txBox="1"/>
          <p:nvPr>
            <p:ph idx="1" type="body"/>
          </p:nvPr>
        </p:nvSpPr>
        <p:spPr>
          <a:xfrm>
            <a:off x="868550" y="1411400"/>
            <a:ext cx="7407000" cy="35145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7BD100"/>
              </a:buClr>
              <a:buSzPts val="3000"/>
              <a:buFont typeface="Varela Round"/>
              <a:buChar char="×"/>
              <a:defRPr sz="3000">
                <a:solidFill>
                  <a:srgbClr val="546973"/>
                </a:solidFill>
                <a:latin typeface="Varela Round"/>
                <a:ea typeface="Varela Round"/>
                <a:cs typeface="Varela Round"/>
                <a:sym typeface="Varela Round"/>
              </a:defRPr>
            </a:lvl1pPr>
            <a:lvl2pPr indent="-381000" lvl="1" marL="914400">
              <a:spcBef>
                <a:spcPts val="0"/>
              </a:spcBef>
              <a:spcAft>
                <a:spcPts val="0"/>
              </a:spcAft>
              <a:buClr>
                <a:srgbClr val="7BD100"/>
              </a:buClr>
              <a:buSzPts val="2400"/>
              <a:buFont typeface="Varela Round"/>
              <a:buChar char="×"/>
              <a:defRPr sz="2400">
                <a:solidFill>
                  <a:srgbClr val="546973"/>
                </a:solidFill>
                <a:latin typeface="Varela Round"/>
                <a:ea typeface="Varela Round"/>
                <a:cs typeface="Varela Round"/>
                <a:sym typeface="Varela Round"/>
              </a:defRPr>
            </a:lvl2pPr>
            <a:lvl3pPr indent="-381000" lvl="2" marL="1371600">
              <a:spcBef>
                <a:spcPts val="0"/>
              </a:spcBef>
              <a:spcAft>
                <a:spcPts val="0"/>
              </a:spcAft>
              <a:buClr>
                <a:srgbClr val="7BD100"/>
              </a:buClr>
              <a:buSzPts val="2400"/>
              <a:buFont typeface="Varela Round"/>
              <a:buChar char="×"/>
              <a:defRPr sz="2400">
                <a:solidFill>
                  <a:srgbClr val="546973"/>
                </a:solidFill>
                <a:latin typeface="Varela Round"/>
                <a:ea typeface="Varela Round"/>
                <a:cs typeface="Varela Round"/>
                <a:sym typeface="Varela Round"/>
              </a:defRPr>
            </a:lvl3pPr>
            <a:lvl4pPr indent="-342900" lvl="3" marL="1828800">
              <a:spcBef>
                <a:spcPts val="0"/>
              </a:spcBef>
              <a:spcAft>
                <a:spcPts val="0"/>
              </a:spcAft>
              <a:buClr>
                <a:srgbClr val="7BD100"/>
              </a:buClr>
              <a:buSzPts val="1800"/>
              <a:buFont typeface="Varela Round"/>
              <a:buChar char="×"/>
              <a:defRPr sz="1800">
                <a:solidFill>
                  <a:srgbClr val="546973"/>
                </a:solidFill>
                <a:latin typeface="Varela Round"/>
                <a:ea typeface="Varela Round"/>
                <a:cs typeface="Varela Round"/>
                <a:sym typeface="Varela Round"/>
              </a:defRPr>
            </a:lvl4pPr>
            <a:lvl5pPr indent="-342900" lvl="4" marL="2286000">
              <a:spcBef>
                <a:spcPts val="0"/>
              </a:spcBef>
              <a:spcAft>
                <a:spcPts val="0"/>
              </a:spcAft>
              <a:buClr>
                <a:srgbClr val="7BD100"/>
              </a:buClr>
              <a:buSzPts val="1800"/>
              <a:buFont typeface="Varela Round"/>
              <a:buChar char="×"/>
              <a:defRPr sz="1800">
                <a:solidFill>
                  <a:srgbClr val="546973"/>
                </a:solidFill>
                <a:latin typeface="Varela Round"/>
                <a:ea typeface="Varela Round"/>
                <a:cs typeface="Varela Round"/>
                <a:sym typeface="Varela Round"/>
              </a:defRPr>
            </a:lvl5pPr>
            <a:lvl6pPr indent="-342900" lvl="5" marL="2743200">
              <a:spcBef>
                <a:spcPts val="0"/>
              </a:spcBef>
              <a:spcAft>
                <a:spcPts val="0"/>
              </a:spcAft>
              <a:buClr>
                <a:srgbClr val="7BD100"/>
              </a:buClr>
              <a:buSzPts val="1800"/>
              <a:buFont typeface="Varela Round"/>
              <a:buChar char="×"/>
              <a:defRPr sz="1800">
                <a:solidFill>
                  <a:srgbClr val="546973"/>
                </a:solidFill>
                <a:latin typeface="Varela Round"/>
                <a:ea typeface="Varela Round"/>
                <a:cs typeface="Varela Round"/>
                <a:sym typeface="Varela Round"/>
              </a:defRPr>
            </a:lvl6pPr>
            <a:lvl7pPr indent="-342900" lvl="6" marL="3200400">
              <a:spcBef>
                <a:spcPts val="0"/>
              </a:spcBef>
              <a:spcAft>
                <a:spcPts val="0"/>
              </a:spcAft>
              <a:buClr>
                <a:srgbClr val="546973"/>
              </a:buClr>
              <a:buSzPts val="1800"/>
              <a:buFont typeface="Varela Round"/>
              <a:buChar char="●"/>
              <a:defRPr sz="1800">
                <a:solidFill>
                  <a:srgbClr val="546973"/>
                </a:solidFill>
                <a:latin typeface="Varela Round"/>
                <a:ea typeface="Varela Round"/>
                <a:cs typeface="Varela Round"/>
                <a:sym typeface="Varela Round"/>
              </a:defRPr>
            </a:lvl7pPr>
            <a:lvl8pPr indent="-342900" lvl="7" marL="3657600">
              <a:spcBef>
                <a:spcPts val="0"/>
              </a:spcBef>
              <a:spcAft>
                <a:spcPts val="0"/>
              </a:spcAft>
              <a:buClr>
                <a:srgbClr val="546973"/>
              </a:buClr>
              <a:buSzPts val="1800"/>
              <a:buFont typeface="Varela Round"/>
              <a:buChar char="○"/>
              <a:defRPr sz="1800">
                <a:solidFill>
                  <a:srgbClr val="546973"/>
                </a:solidFill>
                <a:latin typeface="Varela Round"/>
                <a:ea typeface="Varela Round"/>
                <a:cs typeface="Varela Round"/>
                <a:sym typeface="Varela Round"/>
              </a:defRPr>
            </a:lvl8pPr>
            <a:lvl9pPr indent="-342900" lvl="8" marL="4114800">
              <a:spcBef>
                <a:spcPts val="0"/>
              </a:spcBef>
              <a:spcAft>
                <a:spcPts val="0"/>
              </a:spcAft>
              <a:buClr>
                <a:srgbClr val="546973"/>
              </a:buClr>
              <a:buSzPts val="1800"/>
              <a:buFont typeface="Varela Round"/>
              <a:buChar char="■"/>
              <a:defRPr sz="1800">
                <a:solidFill>
                  <a:srgbClr val="546973"/>
                </a:solidFill>
                <a:latin typeface="Varela Round"/>
                <a:ea typeface="Varela Round"/>
                <a:cs typeface="Varela Round"/>
                <a:sym typeface="Varela Round"/>
              </a:defRPr>
            </a:lvl9pPr>
          </a:lstStyle>
          <a:p/>
        </p:txBody>
      </p:sp>
      <p:sp>
        <p:nvSpPr>
          <p:cNvPr id="8" name="Google Shape;8;p1"/>
          <p:cNvSpPr txBox="1"/>
          <p:nvPr>
            <p:ph idx="12" type="sldNum"/>
          </p:nvPr>
        </p:nvSpPr>
        <p:spPr>
          <a:xfrm>
            <a:off x="4297650" y="4749851"/>
            <a:ext cx="548700" cy="393600"/>
          </a:xfrm>
          <a:prstGeom prst="rect">
            <a:avLst/>
          </a:prstGeom>
          <a:noFill/>
          <a:ln>
            <a:noFill/>
          </a:ln>
        </p:spPr>
        <p:txBody>
          <a:bodyPr anchorCtr="0" anchor="t" bIns="91425" lIns="91425" spcFirstLastPara="1" rIns="91425" wrap="square" tIns="91425">
            <a:noAutofit/>
          </a:bodyPr>
          <a:lstStyle>
            <a:lvl1pPr lvl="0" algn="ctr">
              <a:buNone/>
              <a:defRPr sz="1200">
                <a:solidFill>
                  <a:srgbClr val="7BD100"/>
                </a:solidFill>
                <a:latin typeface="Varela Round"/>
                <a:ea typeface="Varela Round"/>
                <a:cs typeface="Varela Round"/>
                <a:sym typeface="Varela Round"/>
              </a:defRPr>
            </a:lvl1pPr>
            <a:lvl2pPr lvl="1" algn="ctr">
              <a:buNone/>
              <a:defRPr sz="1200">
                <a:solidFill>
                  <a:srgbClr val="7BD100"/>
                </a:solidFill>
                <a:latin typeface="Varela Round"/>
                <a:ea typeface="Varela Round"/>
                <a:cs typeface="Varela Round"/>
                <a:sym typeface="Varela Round"/>
              </a:defRPr>
            </a:lvl2pPr>
            <a:lvl3pPr lvl="2" algn="ctr">
              <a:buNone/>
              <a:defRPr sz="1200">
                <a:solidFill>
                  <a:srgbClr val="7BD100"/>
                </a:solidFill>
                <a:latin typeface="Varela Round"/>
                <a:ea typeface="Varela Round"/>
                <a:cs typeface="Varela Round"/>
                <a:sym typeface="Varela Round"/>
              </a:defRPr>
            </a:lvl3pPr>
            <a:lvl4pPr lvl="3" algn="ctr">
              <a:buNone/>
              <a:defRPr sz="1200">
                <a:solidFill>
                  <a:srgbClr val="7BD100"/>
                </a:solidFill>
                <a:latin typeface="Varela Round"/>
                <a:ea typeface="Varela Round"/>
                <a:cs typeface="Varela Round"/>
                <a:sym typeface="Varela Round"/>
              </a:defRPr>
            </a:lvl4pPr>
            <a:lvl5pPr lvl="4" algn="ctr">
              <a:buNone/>
              <a:defRPr sz="1200">
                <a:solidFill>
                  <a:srgbClr val="7BD100"/>
                </a:solidFill>
                <a:latin typeface="Varela Round"/>
                <a:ea typeface="Varela Round"/>
                <a:cs typeface="Varela Round"/>
                <a:sym typeface="Varela Round"/>
              </a:defRPr>
            </a:lvl5pPr>
            <a:lvl6pPr lvl="5" algn="ctr">
              <a:buNone/>
              <a:defRPr sz="1200">
                <a:solidFill>
                  <a:srgbClr val="7BD100"/>
                </a:solidFill>
                <a:latin typeface="Varela Round"/>
                <a:ea typeface="Varela Round"/>
                <a:cs typeface="Varela Round"/>
                <a:sym typeface="Varela Round"/>
              </a:defRPr>
            </a:lvl6pPr>
            <a:lvl7pPr lvl="6" algn="ctr">
              <a:buNone/>
              <a:defRPr sz="1200">
                <a:solidFill>
                  <a:srgbClr val="7BD100"/>
                </a:solidFill>
                <a:latin typeface="Varela Round"/>
                <a:ea typeface="Varela Round"/>
                <a:cs typeface="Varela Round"/>
                <a:sym typeface="Varela Round"/>
              </a:defRPr>
            </a:lvl7pPr>
            <a:lvl8pPr lvl="7" algn="ctr">
              <a:buNone/>
              <a:defRPr sz="1200">
                <a:solidFill>
                  <a:srgbClr val="7BD100"/>
                </a:solidFill>
                <a:latin typeface="Varela Round"/>
                <a:ea typeface="Varela Round"/>
                <a:cs typeface="Varela Round"/>
                <a:sym typeface="Varela Round"/>
              </a:defRPr>
            </a:lvl8pPr>
            <a:lvl9pPr lvl="8" algn="ctr">
              <a:buNone/>
              <a:defRPr sz="1200">
                <a:solidFill>
                  <a:srgbClr val="7BD100"/>
                </a:solidFill>
                <a:latin typeface="Varela Round"/>
                <a:ea typeface="Varela Round"/>
                <a:cs typeface="Varela Round"/>
                <a:sym typeface="Varela Roun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github.com/Maddy12/CAP5415-KeypointDetec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cocodataset.org/#keypoints-eval"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arxiv.org/abs/1611.0805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14"/>
          <p:cNvSpPr txBox="1"/>
          <p:nvPr>
            <p:ph type="ctrTitle"/>
          </p:nvPr>
        </p:nvSpPr>
        <p:spPr>
          <a:xfrm>
            <a:off x="66100" y="0"/>
            <a:ext cx="9078000" cy="1542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4200">
                <a:solidFill>
                  <a:schemeClr val="dk2"/>
                </a:solidFill>
              </a:rPr>
              <a:t>Realtime Multi-Person Pose Estimation </a:t>
            </a:r>
            <a:endParaRPr/>
          </a:p>
        </p:txBody>
      </p:sp>
      <p:sp>
        <p:nvSpPr>
          <p:cNvPr id="222" name="Google Shape;222;p14"/>
          <p:cNvSpPr txBox="1"/>
          <p:nvPr>
            <p:ph idx="4294967295" type="subTitle"/>
          </p:nvPr>
        </p:nvSpPr>
        <p:spPr>
          <a:xfrm>
            <a:off x="66100" y="4694700"/>
            <a:ext cx="9078000" cy="4488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lang="en" sz="1200"/>
              <a:t>6-min. Paper Presentation by </a:t>
            </a:r>
            <a:r>
              <a:rPr lang="en" sz="1200"/>
              <a:t> Brandon Kessler, Maddy Schiappa, and Jack P. Oakley</a:t>
            </a:r>
            <a:r>
              <a:rPr lang="en" sz="1200">
                <a:solidFill>
                  <a:schemeClr val="dk1"/>
                </a:solidFill>
              </a:rPr>
              <a:t> </a:t>
            </a:r>
            <a:endParaRPr sz="1200"/>
          </a:p>
        </p:txBody>
      </p:sp>
      <p:pic>
        <p:nvPicPr>
          <p:cNvPr id="223" name="Google Shape;223;p14"/>
          <p:cNvPicPr preferRelativeResize="0"/>
          <p:nvPr/>
        </p:nvPicPr>
        <p:blipFill>
          <a:blip r:embed="rId3">
            <a:alphaModFix/>
          </a:blip>
          <a:stretch>
            <a:fillRect/>
          </a:stretch>
        </p:blipFill>
        <p:spPr>
          <a:xfrm>
            <a:off x="2033350" y="1877625"/>
            <a:ext cx="5143500" cy="2895600"/>
          </a:xfrm>
          <a:prstGeom prst="rect">
            <a:avLst/>
          </a:prstGeom>
          <a:noFill/>
          <a:ln>
            <a:noFill/>
          </a:ln>
        </p:spPr>
      </p:pic>
      <p:sp>
        <p:nvSpPr>
          <p:cNvPr id="224" name="Google Shape;224;p14"/>
          <p:cNvSpPr txBox="1"/>
          <p:nvPr/>
        </p:nvSpPr>
        <p:spPr>
          <a:xfrm>
            <a:off x="109300" y="1334075"/>
            <a:ext cx="8991600" cy="5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lang="en" sz="1200">
                <a:solidFill>
                  <a:srgbClr val="546973"/>
                </a:solidFill>
                <a:latin typeface="Varela Round"/>
                <a:ea typeface="Varela Round"/>
                <a:cs typeface="Varela Round"/>
                <a:sym typeface="Varela Round"/>
              </a:rPr>
              <a:t>Zhe Cao, Tomas Simon, Shih-En Wei, and Yaser Sheikh (2017). </a:t>
            </a:r>
            <a:endParaRPr sz="1200">
              <a:solidFill>
                <a:srgbClr val="546973"/>
              </a:solidFill>
              <a:latin typeface="Varela Round"/>
              <a:ea typeface="Varela Round"/>
              <a:cs typeface="Varela Round"/>
              <a:sym typeface="Varela Round"/>
            </a:endParaRPr>
          </a:p>
          <a:p>
            <a:pPr indent="0" lvl="0" marL="0" rtl="0" algn="ctr">
              <a:lnSpc>
                <a:spcPct val="115000"/>
              </a:lnSpc>
              <a:spcBef>
                <a:spcPts val="600"/>
              </a:spcBef>
              <a:spcAft>
                <a:spcPts val="0"/>
              </a:spcAft>
              <a:buNone/>
            </a:pPr>
            <a:r>
              <a:rPr lang="en" sz="1200">
                <a:solidFill>
                  <a:srgbClr val="546973"/>
                </a:solidFill>
                <a:latin typeface="Varela Round"/>
                <a:ea typeface="Varela Round"/>
                <a:cs typeface="Varela Round"/>
                <a:sym typeface="Varela Round"/>
              </a:rPr>
              <a:t>arXiv:1611.08050v2</a:t>
            </a:r>
            <a:endParaRPr sz="1200">
              <a:solidFill>
                <a:srgbClr val="546973"/>
              </a:solidFill>
              <a:latin typeface="Varela Round"/>
              <a:ea typeface="Varela Round"/>
              <a:cs typeface="Varela Round"/>
              <a:sym typeface="Varela Rou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3"/>
          <p:cNvSpPr txBox="1"/>
          <p:nvPr>
            <p:ph type="ctrTitle"/>
          </p:nvPr>
        </p:nvSpPr>
        <p:spPr>
          <a:xfrm>
            <a:off x="2068813" y="915050"/>
            <a:ext cx="5006400" cy="7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lt1"/>
                </a:solidFill>
              </a:rPr>
              <a:t>Thank you, questions?</a:t>
            </a:r>
            <a:endParaRPr/>
          </a:p>
        </p:txBody>
      </p:sp>
      <p:pic>
        <p:nvPicPr>
          <p:cNvPr id="292" name="Google Shape;292;p23"/>
          <p:cNvPicPr preferRelativeResize="0"/>
          <p:nvPr/>
        </p:nvPicPr>
        <p:blipFill>
          <a:blip r:embed="rId3">
            <a:alphaModFix/>
          </a:blip>
          <a:stretch>
            <a:fillRect/>
          </a:stretch>
        </p:blipFill>
        <p:spPr>
          <a:xfrm>
            <a:off x="2000275" y="1874325"/>
            <a:ext cx="5143500" cy="289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5"/>
          <p:cNvSpPr txBox="1"/>
          <p:nvPr>
            <p:ph type="title"/>
          </p:nvPr>
        </p:nvSpPr>
        <p:spPr>
          <a:xfrm>
            <a:off x="457200" y="-1"/>
            <a:ext cx="8229600" cy="1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 of the Paper</a:t>
            </a:r>
            <a:endParaRPr/>
          </a:p>
        </p:txBody>
      </p:sp>
      <p:sp>
        <p:nvSpPr>
          <p:cNvPr id="230" name="Google Shape;230;p15"/>
          <p:cNvSpPr txBox="1"/>
          <p:nvPr>
            <p:ph idx="1" type="body"/>
          </p:nvPr>
        </p:nvSpPr>
        <p:spPr>
          <a:xfrm>
            <a:off x="4684900" y="1876050"/>
            <a:ext cx="4145100" cy="30339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400" u="sng"/>
              <a:t>What’s New:</a:t>
            </a:r>
            <a:endParaRPr b="1" sz="1400" u="sng"/>
          </a:p>
          <a:p>
            <a:pPr indent="-317500" lvl="0" marL="457200" rtl="0" algn="l">
              <a:spcBef>
                <a:spcPts val="600"/>
              </a:spcBef>
              <a:spcAft>
                <a:spcPts val="0"/>
              </a:spcAft>
              <a:buSzPts val="1400"/>
              <a:buChar char="➢"/>
            </a:pPr>
            <a:r>
              <a:rPr lang="en" sz="1400"/>
              <a:t>Part Affinity Fields are used for a bottom-up representation of association scores</a:t>
            </a:r>
            <a:endParaRPr sz="1400"/>
          </a:p>
          <a:p>
            <a:pPr indent="-317500" lvl="0" marL="457200" rtl="0" algn="l">
              <a:spcBef>
                <a:spcPts val="0"/>
              </a:spcBef>
              <a:spcAft>
                <a:spcPts val="0"/>
              </a:spcAft>
              <a:buSzPts val="1400"/>
              <a:buChar char="➢"/>
            </a:pPr>
            <a:r>
              <a:rPr lang="en" sz="1400"/>
              <a:t>Simultaneous inference of bottom-up representations of detection and association</a:t>
            </a:r>
            <a:endParaRPr sz="1400"/>
          </a:p>
          <a:p>
            <a:pPr indent="0" lvl="0" marL="457200" rtl="0" algn="l">
              <a:spcBef>
                <a:spcPts val="600"/>
              </a:spcBef>
              <a:spcAft>
                <a:spcPts val="0"/>
              </a:spcAft>
              <a:buNone/>
            </a:pPr>
            <a:r>
              <a:t/>
            </a:r>
            <a:endParaRPr sz="1400"/>
          </a:p>
        </p:txBody>
      </p:sp>
      <p:sp>
        <p:nvSpPr>
          <p:cNvPr id="231" name="Google Shape;231;p15"/>
          <p:cNvSpPr txBox="1"/>
          <p:nvPr>
            <p:ph idx="2" type="body"/>
          </p:nvPr>
        </p:nvSpPr>
        <p:spPr>
          <a:xfrm>
            <a:off x="314200" y="1876050"/>
            <a:ext cx="4145100" cy="30339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400" u="sng"/>
              <a:t>What’s Been Done Previously:</a:t>
            </a:r>
            <a:endParaRPr b="1" sz="1400" u="sng"/>
          </a:p>
          <a:p>
            <a:pPr indent="-317500" lvl="0" marL="457200" rtl="0" algn="l">
              <a:spcBef>
                <a:spcPts val="600"/>
              </a:spcBef>
              <a:spcAft>
                <a:spcPts val="0"/>
              </a:spcAft>
              <a:buSzPts val="1400"/>
              <a:buChar char="➢"/>
            </a:pPr>
            <a:r>
              <a:rPr lang="en" sz="1400"/>
              <a:t>Finding individuals’ body parts was the main focus of localizing anatomical key points</a:t>
            </a:r>
            <a:endParaRPr sz="1400"/>
          </a:p>
          <a:p>
            <a:pPr indent="-317500" lvl="0" marL="457200" rtl="0" algn="l">
              <a:spcBef>
                <a:spcPts val="0"/>
              </a:spcBef>
              <a:spcAft>
                <a:spcPts val="0"/>
              </a:spcAft>
              <a:buSzPts val="1400"/>
              <a:buChar char="➢"/>
            </a:pPr>
            <a:r>
              <a:rPr lang="en" sz="1400"/>
              <a:t>Single person detection and pose estimation from top-down</a:t>
            </a:r>
            <a:endParaRPr sz="1400"/>
          </a:p>
          <a:p>
            <a:pPr indent="-317500" lvl="0" marL="457200" rtl="0" algn="l">
              <a:spcBef>
                <a:spcPts val="0"/>
              </a:spcBef>
              <a:spcAft>
                <a:spcPts val="0"/>
              </a:spcAft>
              <a:buSzPts val="1400"/>
              <a:buChar char="➢"/>
            </a:pPr>
            <a:r>
              <a:rPr lang="en" sz="1400"/>
              <a:t>Single person detection and pose estimation from bottom-up</a:t>
            </a:r>
            <a:endParaRPr sz="1400"/>
          </a:p>
          <a:p>
            <a:pPr indent="-317500" lvl="0" marL="457200" rtl="0" algn="l">
              <a:spcBef>
                <a:spcPts val="0"/>
              </a:spcBef>
              <a:spcAft>
                <a:spcPts val="0"/>
              </a:spcAft>
              <a:buSzPts val="1400"/>
              <a:buChar char="➢"/>
            </a:pPr>
            <a:r>
              <a:rPr lang="en" sz="1400"/>
              <a:t>Image dependent pairwise scores used with stronger ResNet based part detectors</a:t>
            </a:r>
            <a:endParaRPr sz="1400"/>
          </a:p>
        </p:txBody>
      </p:sp>
      <p:sp>
        <p:nvSpPr>
          <p:cNvPr id="232" name="Google Shape;232;p15"/>
          <p:cNvSpPr txBox="1"/>
          <p:nvPr/>
        </p:nvSpPr>
        <p:spPr>
          <a:xfrm>
            <a:off x="314200" y="1174875"/>
            <a:ext cx="85158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46973"/>
                </a:solidFill>
                <a:latin typeface="Varela Round"/>
                <a:ea typeface="Varela Round"/>
                <a:cs typeface="Varela Round"/>
                <a:sym typeface="Varela Round"/>
              </a:rPr>
              <a:t>The goal presented in the paper is to improve upon the current (at the time) methods of multiple human pose detection and estimation.</a:t>
            </a:r>
            <a:endParaRPr b="1">
              <a:solidFill>
                <a:srgbClr val="546973"/>
              </a:solidFill>
              <a:latin typeface="Varela Round"/>
              <a:ea typeface="Varela Round"/>
              <a:cs typeface="Varela Round"/>
              <a:sym typeface="Varela Round"/>
            </a:endParaRPr>
          </a:p>
        </p:txBody>
      </p:sp>
      <p:pic>
        <p:nvPicPr>
          <p:cNvPr id="233" name="Google Shape;233;p15"/>
          <p:cNvPicPr preferRelativeResize="0"/>
          <p:nvPr/>
        </p:nvPicPr>
        <p:blipFill>
          <a:blip r:embed="rId3">
            <a:alphaModFix/>
          </a:blip>
          <a:stretch>
            <a:fillRect/>
          </a:stretch>
        </p:blipFill>
        <p:spPr>
          <a:xfrm>
            <a:off x="6538275" y="3389201"/>
            <a:ext cx="2148525" cy="1704350"/>
          </a:xfrm>
          <a:prstGeom prst="rect">
            <a:avLst/>
          </a:prstGeom>
          <a:noFill/>
          <a:ln cap="flat" cmpd="sng" w="9525">
            <a:solidFill>
              <a:srgbClr val="00FF00"/>
            </a:solidFill>
            <a:prstDash val="solid"/>
            <a:round/>
            <a:headEnd len="sm" w="sm" type="none"/>
            <a:tailEnd len="sm" w="sm" type="none"/>
          </a:ln>
          <a:effectLst>
            <a:outerShdw blurRad="57150" rotWithShape="0" algn="bl" dir="3480000" dist="952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16"/>
          <p:cNvSpPr txBox="1"/>
          <p:nvPr>
            <p:ph type="title"/>
          </p:nvPr>
        </p:nvSpPr>
        <p:spPr>
          <a:xfrm>
            <a:off x="457200" y="-1"/>
            <a:ext cx="8229600" cy="1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239" name="Google Shape;239;p16"/>
          <p:cNvSpPr txBox="1"/>
          <p:nvPr>
            <p:ph idx="1" type="body"/>
          </p:nvPr>
        </p:nvSpPr>
        <p:spPr>
          <a:xfrm>
            <a:off x="717750" y="1357125"/>
            <a:ext cx="7969200" cy="35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u="sng"/>
              <a:t>Simultaneous Detection and Association</a:t>
            </a:r>
            <a:endParaRPr b="1" sz="1400" u="sng"/>
          </a:p>
          <a:p>
            <a:pPr indent="0" lvl="0" marL="0" rtl="0" algn="l">
              <a:spcBef>
                <a:spcPts val="600"/>
              </a:spcBef>
              <a:spcAft>
                <a:spcPts val="0"/>
              </a:spcAft>
              <a:buClr>
                <a:schemeClr val="dk1"/>
              </a:buClr>
              <a:buSzPts val="1100"/>
              <a:buFont typeface="Arial"/>
              <a:buNone/>
            </a:pPr>
            <a:r>
              <a:rPr lang="en" sz="1400"/>
              <a:t>Simultaneous prediction of 2D confidence maps and part affinity fields (encoding of the degree of association between parts).  </a:t>
            </a:r>
            <a:endParaRPr/>
          </a:p>
        </p:txBody>
      </p:sp>
      <p:pic>
        <p:nvPicPr>
          <p:cNvPr id="240" name="Google Shape;240;p16"/>
          <p:cNvPicPr preferRelativeResize="0"/>
          <p:nvPr/>
        </p:nvPicPr>
        <p:blipFill>
          <a:blip r:embed="rId3">
            <a:alphaModFix/>
          </a:blip>
          <a:stretch>
            <a:fillRect/>
          </a:stretch>
        </p:blipFill>
        <p:spPr>
          <a:xfrm>
            <a:off x="335175" y="2280350"/>
            <a:ext cx="8229600" cy="277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7"/>
          <p:cNvSpPr txBox="1"/>
          <p:nvPr>
            <p:ph type="title"/>
          </p:nvPr>
        </p:nvSpPr>
        <p:spPr>
          <a:xfrm>
            <a:off x="457200" y="-1"/>
            <a:ext cx="8229600" cy="1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Architecture</a:t>
            </a:r>
            <a:endParaRPr/>
          </a:p>
        </p:txBody>
      </p:sp>
      <p:pic>
        <p:nvPicPr>
          <p:cNvPr id="246" name="Google Shape;246;p17"/>
          <p:cNvPicPr preferRelativeResize="0"/>
          <p:nvPr/>
        </p:nvPicPr>
        <p:blipFill>
          <a:blip r:embed="rId3">
            <a:alphaModFix/>
          </a:blip>
          <a:stretch>
            <a:fillRect/>
          </a:stretch>
        </p:blipFill>
        <p:spPr>
          <a:xfrm>
            <a:off x="-39163" y="2506475"/>
            <a:ext cx="9222325" cy="2828600"/>
          </a:xfrm>
          <a:prstGeom prst="rect">
            <a:avLst/>
          </a:prstGeom>
          <a:noFill/>
          <a:ln>
            <a:noFill/>
          </a:ln>
        </p:spPr>
      </p:pic>
      <p:sp>
        <p:nvSpPr>
          <p:cNvPr id="247" name="Google Shape;247;p17"/>
          <p:cNvSpPr txBox="1"/>
          <p:nvPr>
            <p:ph idx="1" type="body"/>
          </p:nvPr>
        </p:nvSpPr>
        <p:spPr>
          <a:xfrm>
            <a:off x="246075" y="1063500"/>
            <a:ext cx="8813700" cy="1974000"/>
          </a:xfrm>
          <a:prstGeom prst="rect">
            <a:avLst/>
          </a:prstGeom>
          <a:ln>
            <a:noFill/>
          </a:ln>
        </p:spPr>
        <p:txBody>
          <a:bodyPr anchorCtr="0" anchor="t" bIns="91425" lIns="91425" spcFirstLastPara="1" rIns="91425" wrap="square" tIns="91425">
            <a:noAutofit/>
          </a:bodyPr>
          <a:lstStyle/>
          <a:p>
            <a:pPr indent="-317500" lvl="0" marL="457200" rtl="0" algn="l">
              <a:spcBef>
                <a:spcPts val="600"/>
              </a:spcBef>
              <a:spcAft>
                <a:spcPts val="0"/>
              </a:spcAft>
              <a:buSzPts val="1400"/>
              <a:buAutoNum type="arabicPeriod"/>
            </a:pPr>
            <a:r>
              <a:rPr lang="en" sz="1400"/>
              <a:t>First runs through VGG-19 CNN to generate feature mapping</a:t>
            </a:r>
            <a:endParaRPr sz="1400"/>
          </a:p>
          <a:p>
            <a:pPr indent="-317500" lvl="0" marL="457200" rtl="0" algn="l">
              <a:spcBef>
                <a:spcPts val="0"/>
              </a:spcBef>
              <a:spcAft>
                <a:spcPts val="0"/>
              </a:spcAft>
              <a:buSzPts val="1400"/>
              <a:buAutoNum type="arabicPeriod"/>
            </a:pPr>
            <a:r>
              <a:rPr lang="en" sz="1400"/>
              <a:t>Runs through two-branch CNN </a:t>
            </a:r>
            <a:endParaRPr sz="1400"/>
          </a:p>
          <a:p>
            <a:pPr indent="-317500" lvl="1" marL="914400" rtl="0" algn="l">
              <a:spcBef>
                <a:spcPts val="0"/>
              </a:spcBef>
              <a:spcAft>
                <a:spcPts val="0"/>
              </a:spcAft>
              <a:buSzPts val="1400"/>
              <a:buAutoNum type="arabicPeriod"/>
            </a:pPr>
            <a:r>
              <a:rPr lang="en" sz="1400"/>
              <a:t>One predicting </a:t>
            </a:r>
            <a:r>
              <a:rPr lang="en" sz="1400"/>
              <a:t>confidence</a:t>
            </a:r>
            <a:r>
              <a:rPr lang="en" sz="1400"/>
              <a:t> maps for keypoint</a:t>
            </a:r>
            <a:endParaRPr sz="1400"/>
          </a:p>
          <a:p>
            <a:pPr indent="-317500" lvl="1" marL="914400" rtl="0" algn="l">
              <a:spcBef>
                <a:spcPts val="0"/>
              </a:spcBef>
              <a:spcAft>
                <a:spcPts val="0"/>
              </a:spcAft>
              <a:buSzPts val="1400"/>
              <a:buAutoNum type="arabicPeriod"/>
            </a:pPr>
            <a:r>
              <a:rPr lang="en" sz="1400"/>
              <a:t>One predicting affinity fields for parts associations</a:t>
            </a:r>
            <a:endParaRPr sz="1400"/>
          </a:p>
          <a:p>
            <a:pPr indent="-317500" lvl="0" marL="457200" rtl="0" algn="l">
              <a:spcBef>
                <a:spcPts val="0"/>
              </a:spcBef>
              <a:spcAft>
                <a:spcPts val="0"/>
              </a:spcAft>
              <a:buSzPts val="1400"/>
              <a:buAutoNum type="arabicPeriod"/>
            </a:pPr>
            <a:r>
              <a:rPr lang="en" sz="1400"/>
              <a:t>A set of bipartite matchings is used to match key points to  body parts.</a:t>
            </a:r>
            <a:endParaRPr sz="1400"/>
          </a:p>
          <a:p>
            <a:pPr indent="-317500" lvl="0" marL="457200" rtl="0" algn="l">
              <a:spcBef>
                <a:spcPts val="0"/>
              </a:spcBef>
              <a:spcAft>
                <a:spcPts val="0"/>
              </a:spcAft>
              <a:buSzPts val="1400"/>
              <a:buAutoNum type="arabicPeriod"/>
            </a:pPr>
            <a:r>
              <a:rPr lang="en" sz="1400"/>
              <a:t>Assembles b</a:t>
            </a:r>
            <a:r>
              <a:rPr lang="en" sz="1400"/>
              <a:t>ody part associations into full body poses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18"/>
          <p:cNvSpPr txBox="1"/>
          <p:nvPr>
            <p:ph type="title"/>
          </p:nvPr>
        </p:nvSpPr>
        <p:spPr>
          <a:xfrm>
            <a:off x="457200" y="-1"/>
            <a:ext cx="8229600" cy="1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Were We Able To Replicate?</a:t>
            </a:r>
            <a:endParaRPr/>
          </a:p>
        </p:txBody>
      </p:sp>
      <p:pic>
        <p:nvPicPr>
          <p:cNvPr id="253" name="Google Shape;253;p18"/>
          <p:cNvPicPr preferRelativeResize="0"/>
          <p:nvPr/>
        </p:nvPicPr>
        <p:blipFill>
          <a:blip r:embed="rId3">
            <a:alphaModFix/>
          </a:blip>
          <a:stretch>
            <a:fillRect/>
          </a:stretch>
        </p:blipFill>
        <p:spPr>
          <a:xfrm>
            <a:off x="457200" y="2959075"/>
            <a:ext cx="7677150" cy="2114550"/>
          </a:xfrm>
          <a:prstGeom prst="rect">
            <a:avLst/>
          </a:prstGeom>
          <a:noFill/>
          <a:ln>
            <a:noFill/>
          </a:ln>
        </p:spPr>
      </p:pic>
      <p:graphicFrame>
        <p:nvGraphicFramePr>
          <p:cNvPr id="254" name="Google Shape;254;p18"/>
          <p:cNvGraphicFramePr/>
          <p:nvPr/>
        </p:nvGraphicFramePr>
        <p:xfrm>
          <a:off x="457200" y="1454650"/>
          <a:ext cx="3000000" cy="3000000"/>
        </p:xfrm>
        <a:graphic>
          <a:graphicData uri="http://schemas.openxmlformats.org/drawingml/2006/table">
            <a:tbl>
              <a:tblPr>
                <a:noFill/>
                <a:tableStyleId>{DEEA5C00-CBD9-46CA-BA6E-91E395BD2F71}</a:tableStyleId>
              </a:tblPr>
              <a:tblGrid>
                <a:gridCol w="1809750"/>
                <a:gridCol w="1809750"/>
                <a:gridCol w="1809750"/>
              </a:tblGrid>
              <a:tr h="381000">
                <a:tc>
                  <a:txBody>
                    <a:bodyPr>
                      <a:noAutofit/>
                    </a:bodyPr>
                    <a:lstStyle/>
                    <a:p>
                      <a:pPr indent="0" lvl="0" marL="0" rtl="0" algn="l">
                        <a:spcBef>
                          <a:spcPts val="0"/>
                        </a:spcBef>
                        <a:spcAft>
                          <a:spcPts val="0"/>
                        </a:spcAft>
                        <a:buNone/>
                      </a:pPr>
                      <a:r>
                        <a:rPr lang="en"/>
                        <a:t>Reported on paper (VGG19)</a:t>
                      </a:r>
                      <a:endParaRPr/>
                    </a:p>
                  </a:txBody>
                  <a:tcPr marT="91425" marB="91425" marR="91425" marL="91425"/>
                </a:tc>
                <a:tc>
                  <a:txBody>
                    <a:bodyPr>
                      <a:noAutofit/>
                    </a:bodyPr>
                    <a:lstStyle/>
                    <a:p>
                      <a:pPr indent="0" lvl="0" marL="0" rtl="0" algn="l">
                        <a:spcBef>
                          <a:spcPts val="0"/>
                        </a:spcBef>
                        <a:spcAft>
                          <a:spcPts val="0"/>
                        </a:spcAft>
                        <a:buNone/>
                      </a:pPr>
                      <a:r>
                        <a:rPr lang="en"/>
                        <a:t>mAP in this repo (VGG19)</a:t>
                      </a:r>
                      <a:endParaRPr/>
                    </a:p>
                  </a:txBody>
                  <a:tcPr marT="91425" marB="91425" marR="91425" marL="91425"/>
                </a:tc>
                <a:tc>
                  <a:txBody>
                    <a:bodyPr>
                      <a:noAutofit/>
                    </a:bodyPr>
                    <a:lstStyle/>
                    <a:p>
                      <a:pPr indent="0" lvl="0" marL="0" rtl="0" algn="l">
                        <a:spcBef>
                          <a:spcPts val="0"/>
                        </a:spcBef>
                        <a:spcAft>
                          <a:spcPts val="0"/>
                        </a:spcAft>
                        <a:buNone/>
                      </a:pPr>
                      <a:r>
                        <a:rPr lang="en"/>
                        <a:t>Our Implementation</a:t>
                      </a:r>
                      <a:endParaRPr/>
                    </a:p>
                  </a:txBody>
                  <a:tcPr marT="91425" marB="91425" marR="91425" marL="91425"/>
                </a:tc>
              </a:tr>
              <a:tr h="381000">
                <a:tc>
                  <a:txBody>
                    <a:bodyPr>
                      <a:noAutofit/>
                    </a:bodyPr>
                    <a:lstStyle/>
                    <a:p>
                      <a:pPr indent="0" lvl="0" marL="0" rtl="0" algn="l">
                        <a:spcBef>
                          <a:spcPts val="0"/>
                        </a:spcBef>
                        <a:spcAft>
                          <a:spcPts val="0"/>
                        </a:spcAft>
                        <a:buNone/>
                      </a:pPr>
                      <a:r>
                        <a:rPr lang="en"/>
                        <a:t>0.577</a:t>
                      </a:r>
                      <a:endParaRPr/>
                    </a:p>
                  </a:txBody>
                  <a:tcPr marT="91425" marB="91425" marR="91425" marL="91425"/>
                </a:tc>
                <a:tc>
                  <a:txBody>
                    <a:bodyPr>
                      <a:noAutofit/>
                    </a:bodyPr>
                    <a:lstStyle/>
                    <a:p>
                      <a:pPr indent="0" lvl="0" marL="0" rtl="0" algn="l">
                        <a:spcBef>
                          <a:spcPts val="0"/>
                        </a:spcBef>
                        <a:spcAft>
                          <a:spcPts val="0"/>
                        </a:spcAft>
                        <a:buNone/>
                      </a:pPr>
                      <a:r>
                        <a:rPr lang="en"/>
                        <a:t>0.598</a:t>
                      </a:r>
                      <a:endParaRPr/>
                    </a:p>
                  </a:txBody>
                  <a:tcPr marT="91425" marB="91425" marR="91425" marL="91425"/>
                </a:tc>
                <a:tc>
                  <a:txBody>
                    <a:bodyPr>
                      <a:noAutofit/>
                    </a:bodyPr>
                    <a:lstStyle/>
                    <a:p>
                      <a:pPr indent="0" lvl="0" marL="0" rtl="0" algn="l">
                        <a:spcBef>
                          <a:spcPts val="0"/>
                        </a:spcBef>
                        <a:spcAft>
                          <a:spcPts val="0"/>
                        </a:spcAft>
                        <a:buNone/>
                      </a:pPr>
                      <a:r>
                        <a:rPr lang="en"/>
                        <a:t>0.5976</a:t>
                      </a:r>
                      <a:endParaRPr/>
                    </a:p>
                  </a:txBody>
                  <a:tcPr marT="91425" marB="91425" marR="91425" marL="91425"/>
                </a:tc>
              </a:tr>
            </a:tbl>
          </a:graphicData>
        </a:graphic>
      </p:graphicFrame>
      <p:sp>
        <p:nvSpPr>
          <p:cNvPr id="255" name="Google Shape;255;p18"/>
          <p:cNvSpPr txBox="1"/>
          <p:nvPr/>
        </p:nvSpPr>
        <p:spPr>
          <a:xfrm>
            <a:off x="6887650" y="1660900"/>
            <a:ext cx="16791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Our GitHub Code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19"/>
          <p:cNvSpPr txBox="1"/>
          <p:nvPr>
            <p:ph type="title"/>
          </p:nvPr>
        </p:nvSpPr>
        <p:spPr>
          <a:xfrm>
            <a:off x="457200" y="-1"/>
            <a:ext cx="8229600" cy="1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Metrics</a:t>
            </a:r>
            <a:endParaRPr/>
          </a:p>
        </p:txBody>
      </p:sp>
      <p:sp>
        <p:nvSpPr>
          <p:cNvPr id="261" name="Google Shape;261;p19"/>
          <p:cNvSpPr txBox="1"/>
          <p:nvPr>
            <p:ph idx="1" type="body"/>
          </p:nvPr>
        </p:nvSpPr>
        <p:spPr>
          <a:xfrm>
            <a:off x="717750" y="1357125"/>
            <a:ext cx="3966900" cy="3568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MPII Multi-Person Evaluation</a:t>
            </a:r>
            <a:endParaRPr sz="1800"/>
          </a:p>
          <a:p>
            <a:pPr indent="-342900" lvl="1" marL="914400" rtl="0" algn="l">
              <a:spcBef>
                <a:spcPts val="0"/>
              </a:spcBef>
              <a:spcAft>
                <a:spcPts val="0"/>
              </a:spcAft>
              <a:buSzPts val="1800"/>
              <a:buChar char="➢"/>
            </a:pPr>
            <a:r>
              <a:rPr lang="en" sz="1800"/>
              <a:t>M</a:t>
            </a:r>
            <a:r>
              <a:rPr lang="en" sz="1800"/>
              <a:t>ean Average Precision (mAP) of  all body parts </a:t>
            </a:r>
            <a:endParaRPr sz="1800"/>
          </a:p>
          <a:p>
            <a:pPr indent="-342900" lvl="1" marL="914400" rtl="0" algn="l">
              <a:spcBef>
                <a:spcPts val="0"/>
              </a:spcBef>
              <a:spcAft>
                <a:spcPts val="0"/>
              </a:spcAft>
              <a:buSzPts val="1800"/>
              <a:buChar char="➢"/>
            </a:pPr>
            <a:r>
              <a:rPr lang="en" sz="1800"/>
              <a:t>based on the percentage of correct keypoints (PCKh) threshold (Andriluka et al., 2014)</a:t>
            </a:r>
            <a:endParaRPr sz="1800"/>
          </a:p>
          <a:p>
            <a:pPr indent="-342900" lvl="1" marL="914400" rtl="0" algn="l">
              <a:spcBef>
                <a:spcPts val="0"/>
              </a:spcBef>
              <a:spcAft>
                <a:spcPts val="0"/>
              </a:spcAft>
              <a:buSzPts val="1800"/>
              <a:buChar char="➢"/>
            </a:pPr>
            <a:r>
              <a:rPr lang="en" sz="1800"/>
              <a:t>Matching threshold as 50% of the head segment length.</a:t>
            </a:r>
            <a:endParaRPr sz="1800"/>
          </a:p>
        </p:txBody>
      </p:sp>
      <p:sp>
        <p:nvSpPr>
          <p:cNvPr id="262" name="Google Shape;262;p19"/>
          <p:cNvSpPr txBox="1"/>
          <p:nvPr>
            <p:ph idx="2" type="body"/>
          </p:nvPr>
        </p:nvSpPr>
        <p:spPr>
          <a:xfrm>
            <a:off x="4684654" y="1357125"/>
            <a:ext cx="3741600" cy="35688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Clr>
                <a:srgbClr val="7BD100"/>
              </a:buClr>
              <a:buSzPts val="1800"/>
              <a:buFont typeface="Varela Round"/>
              <a:buChar char="❖"/>
            </a:pPr>
            <a:r>
              <a:rPr lang="en" sz="1800"/>
              <a:t>Coco Evaluation</a:t>
            </a:r>
            <a:endParaRPr sz="1800"/>
          </a:p>
          <a:p>
            <a:pPr indent="-342900" lvl="1" marL="914400" marR="0" rtl="0" algn="l">
              <a:lnSpc>
                <a:spcPct val="100000"/>
              </a:lnSpc>
              <a:spcBef>
                <a:spcPts val="0"/>
              </a:spcBef>
              <a:spcAft>
                <a:spcPts val="0"/>
              </a:spcAft>
              <a:buSzPts val="1800"/>
              <a:buChar char="➢"/>
            </a:pPr>
            <a:r>
              <a:rPr lang="en" sz="1800"/>
              <a:t>Object Key Point </a:t>
            </a:r>
            <a:r>
              <a:rPr lang="en" sz="1800"/>
              <a:t>Similarity</a:t>
            </a:r>
            <a:r>
              <a:rPr lang="en" sz="1800"/>
              <a:t> (OKS) + MAP</a:t>
            </a:r>
            <a:endParaRPr sz="1800"/>
          </a:p>
          <a:p>
            <a:pPr indent="-342900" lvl="1" marL="914400" marR="0" rtl="0" algn="l">
              <a:lnSpc>
                <a:spcPct val="100000"/>
              </a:lnSpc>
              <a:spcBef>
                <a:spcPts val="0"/>
              </a:spcBef>
              <a:spcAft>
                <a:spcPts val="0"/>
              </a:spcAft>
              <a:buSzPts val="1800"/>
              <a:buChar char="➢"/>
            </a:pPr>
            <a:r>
              <a:rPr lang="en" sz="1800"/>
              <a:t>For more see: </a:t>
            </a:r>
            <a:r>
              <a:rPr lang="en" sz="1800" u="sng">
                <a:solidFill>
                  <a:schemeClr val="hlink"/>
                </a:solidFill>
                <a:hlinkClick r:id="rId3"/>
              </a:rPr>
              <a:t>http://cocodataset.org/#keypoints-eval</a:t>
            </a:r>
            <a:endParaRPr sz="1800"/>
          </a:p>
          <a:p>
            <a:pPr indent="-342900" lvl="1" marL="914400" marR="0" rtl="0" algn="l">
              <a:lnSpc>
                <a:spcPct val="100000"/>
              </a:lnSpc>
              <a:spcBef>
                <a:spcPts val="0"/>
              </a:spcBef>
              <a:spcAft>
                <a:spcPts val="0"/>
              </a:spcAft>
              <a:buSzPts val="1800"/>
              <a:buChar char="➢"/>
            </a:pPr>
            <a:r>
              <a:rPr lang="en" sz="1800"/>
              <a:t>Calculated from scale of the person and the distance between predicted points and ground-truth points. </a:t>
            </a:r>
            <a:endParaRPr sz="1800"/>
          </a:p>
        </p:txBody>
      </p:sp>
      <p:pic>
        <p:nvPicPr>
          <p:cNvPr id="263" name="Google Shape;263;p19"/>
          <p:cNvPicPr preferRelativeResize="0"/>
          <p:nvPr/>
        </p:nvPicPr>
        <p:blipFill>
          <a:blip r:embed="rId4">
            <a:alphaModFix/>
          </a:blip>
          <a:stretch>
            <a:fillRect/>
          </a:stretch>
        </p:blipFill>
        <p:spPr>
          <a:xfrm>
            <a:off x="2229674" y="4635025"/>
            <a:ext cx="4684650" cy="2908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0"/>
          <p:cNvSpPr txBox="1"/>
          <p:nvPr>
            <p:ph type="title"/>
          </p:nvPr>
        </p:nvSpPr>
        <p:spPr>
          <a:xfrm>
            <a:off x="457200" y="-1"/>
            <a:ext cx="8229600" cy="1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Reported Results</a:t>
            </a:r>
            <a:endParaRPr/>
          </a:p>
        </p:txBody>
      </p:sp>
      <p:sp>
        <p:nvSpPr>
          <p:cNvPr id="269" name="Google Shape;269;p20"/>
          <p:cNvSpPr txBox="1"/>
          <p:nvPr>
            <p:ph idx="1" type="body"/>
          </p:nvPr>
        </p:nvSpPr>
        <p:spPr>
          <a:xfrm>
            <a:off x="5878275" y="1063500"/>
            <a:ext cx="2985300" cy="31725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400" u="sng"/>
              <a:t>MPII Multi-Person Dataset: </a:t>
            </a:r>
            <a:endParaRPr b="1" sz="1400" u="sng"/>
          </a:p>
          <a:p>
            <a:pPr indent="-317500" lvl="0" marL="457200" rtl="0" algn="l">
              <a:spcBef>
                <a:spcPts val="600"/>
              </a:spcBef>
              <a:spcAft>
                <a:spcPts val="0"/>
              </a:spcAft>
              <a:buSzPts val="1400"/>
              <a:buChar char="➢"/>
            </a:pPr>
            <a:r>
              <a:rPr lang="en" sz="1400"/>
              <a:t>compared to other approaches on the same subset of 288 testing images.</a:t>
            </a:r>
            <a:endParaRPr sz="1400"/>
          </a:p>
          <a:p>
            <a:pPr indent="-317500" lvl="0" marL="457200" rtl="0" algn="l">
              <a:spcBef>
                <a:spcPts val="0"/>
              </a:spcBef>
              <a:spcAft>
                <a:spcPts val="0"/>
              </a:spcAft>
              <a:buSzPts val="1400"/>
              <a:buChar char="➢"/>
            </a:pPr>
            <a:r>
              <a:rPr lang="en" sz="1400"/>
              <a:t>Base model outperforms all previous state-of-the-art bottom-up models by 8.5% mAP and is 6 orders of magnitude less</a:t>
            </a:r>
            <a:endParaRPr sz="1400"/>
          </a:p>
          <a:p>
            <a:pPr indent="-317500" lvl="0" marL="457200" rtl="0" algn="l">
              <a:spcBef>
                <a:spcPts val="0"/>
              </a:spcBef>
              <a:spcAft>
                <a:spcPts val="0"/>
              </a:spcAft>
              <a:buSzPts val="1400"/>
              <a:buChar char="➢"/>
            </a:pPr>
            <a:r>
              <a:rPr lang="en" sz="1400"/>
              <a:t>Using a 3 scale search increases performance to 75.6% mAP</a:t>
            </a:r>
            <a:endParaRPr sz="1400"/>
          </a:p>
          <a:p>
            <a:pPr indent="0" lvl="0" marL="0" rtl="0" algn="l">
              <a:spcBef>
                <a:spcPts val="600"/>
              </a:spcBef>
              <a:spcAft>
                <a:spcPts val="0"/>
              </a:spcAft>
              <a:buNone/>
            </a:pPr>
            <a:r>
              <a:t/>
            </a:r>
            <a:endParaRPr b="1" sz="1400" u="sng"/>
          </a:p>
        </p:txBody>
      </p:sp>
      <p:pic>
        <p:nvPicPr>
          <p:cNvPr id="270" name="Google Shape;270;p20"/>
          <p:cNvPicPr preferRelativeResize="0"/>
          <p:nvPr/>
        </p:nvPicPr>
        <p:blipFill>
          <a:blip r:embed="rId3">
            <a:alphaModFix/>
          </a:blip>
          <a:stretch>
            <a:fillRect/>
          </a:stretch>
        </p:blipFill>
        <p:spPr>
          <a:xfrm>
            <a:off x="763249" y="3222925"/>
            <a:ext cx="4808984" cy="1920575"/>
          </a:xfrm>
          <a:prstGeom prst="rect">
            <a:avLst/>
          </a:prstGeom>
          <a:noFill/>
          <a:ln>
            <a:noFill/>
          </a:ln>
        </p:spPr>
      </p:pic>
      <p:pic>
        <p:nvPicPr>
          <p:cNvPr id="271" name="Google Shape;271;p20"/>
          <p:cNvPicPr preferRelativeResize="0"/>
          <p:nvPr/>
        </p:nvPicPr>
        <p:blipFill>
          <a:blip r:embed="rId4">
            <a:alphaModFix/>
          </a:blip>
          <a:stretch>
            <a:fillRect/>
          </a:stretch>
        </p:blipFill>
        <p:spPr>
          <a:xfrm>
            <a:off x="457200" y="1063500"/>
            <a:ext cx="5421076" cy="2159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1"/>
          <p:cNvSpPr txBox="1"/>
          <p:nvPr>
            <p:ph type="title"/>
          </p:nvPr>
        </p:nvSpPr>
        <p:spPr>
          <a:xfrm>
            <a:off x="457200" y="-1"/>
            <a:ext cx="8229600" cy="1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Reported Results</a:t>
            </a:r>
            <a:endParaRPr/>
          </a:p>
        </p:txBody>
      </p:sp>
      <p:sp>
        <p:nvSpPr>
          <p:cNvPr id="277" name="Google Shape;277;p21"/>
          <p:cNvSpPr txBox="1"/>
          <p:nvPr>
            <p:ph idx="1" type="body"/>
          </p:nvPr>
        </p:nvSpPr>
        <p:spPr>
          <a:xfrm>
            <a:off x="76200" y="1063500"/>
            <a:ext cx="6861300" cy="31725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400" u="sng"/>
              <a:t>COCO 2016 Keypoints Challenge:</a:t>
            </a:r>
            <a:endParaRPr b="1" sz="1400" u="sng"/>
          </a:p>
          <a:p>
            <a:pPr indent="-292100" lvl="0" marL="457200" rtl="0" algn="l">
              <a:spcBef>
                <a:spcPts val="600"/>
              </a:spcBef>
              <a:spcAft>
                <a:spcPts val="0"/>
              </a:spcAft>
              <a:buSzPts val="1000"/>
              <a:buChar char="➢"/>
            </a:pPr>
            <a:r>
              <a:rPr lang="en" sz="1000"/>
              <a:t>mAP is used over 10 Object Keypoint Similarity (OKS) thresholds.</a:t>
            </a:r>
            <a:endParaRPr sz="1000"/>
          </a:p>
          <a:p>
            <a:pPr indent="-292100" lvl="1" marL="914400" rtl="0" algn="l">
              <a:spcBef>
                <a:spcPts val="0"/>
              </a:spcBef>
              <a:spcAft>
                <a:spcPts val="0"/>
              </a:spcAft>
              <a:buSzPts val="1000"/>
              <a:buChar char="○"/>
            </a:pPr>
            <a:r>
              <a:rPr lang="en" sz="1000"/>
              <a:t>Calculated from scale of person and distance between predicted points and GT points</a:t>
            </a:r>
            <a:endParaRPr sz="1000"/>
          </a:p>
          <a:p>
            <a:pPr indent="-292100" lvl="0" marL="457200" rtl="0" algn="l">
              <a:spcBef>
                <a:spcPts val="0"/>
              </a:spcBef>
              <a:spcAft>
                <a:spcPts val="0"/>
              </a:spcAft>
              <a:buSzPts val="1000"/>
              <a:buChar char="➢"/>
            </a:pPr>
            <a:r>
              <a:rPr lang="en" sz="1000"/>
              <a:t>This method has lower accuracy than other top-down methods of smaller scales.</a:t>
            </a:r>
            <a:endParaRPr sz="1000"/>
          </a:p>
          <a:p>
            <a:pPr indent="-292100" lvl="0" marL="457200" rtl="0" algn="l">
              <a:spcBef>
                <a:spcPts val="0"/>
              </a:spcBef>
              <a:spcAft>
                <a:spcPts val="0"/>
              </a:spcAft>
              <a:buSzPts val="1000"/>
              <a:buChar char="➢"/>
            </a:pPr>
            <a:r>
              <a:rPr lang="en" sz="1000"/>
              <a:t>Achieved an upper bound for top-down approach using CPM, which got 62.7% mAP.</a:t>
            </a:r>
            <a:endParaRPr sz="1000"/>
          </a:p>
          <a:p>
            <a:pPr indent="-292100" lvl="1" marL="914400" rtl="0" algn="l">
              <a:spcBef>
                <a:spcPts val="0"/>
              </a:spcBef>
              <a:spcAft>
                <a:spcPts val="0"/>
              </a:spcAft>
              <a:buSzPts val="1000"/>
              <a:buChar char="○"/>
            </a:pPr>
            <a:r>
              <a:rPr lang="en" sz="1000"/>
              <a:t>This drops 10% when using Single Shot MultiBox Detector</a:t>
            </a:r>
            <a:endParaRPr sz="1000"/>
          </a:p>
          <a:p>
            <a:pPr indent="-292100" lvl="0" marL="457200" rtl="0" algn="l">
              <a:spcBef>
                <a:spcPts val="0"/>
              </a:spcBef>
              <a:spcAft>
                <a:spcPts val="0"/>
              </a:spcAft>
              <a:buSzPts val="1000"/>
              <a:buChar char="➢"/>
            </a:pPr>
            <a:r>
              <a:rPr lang="en" sz="1000"/>
              <a:t>Bottom-up method achieves 58.4% mAP</a:t>
            </a:r>
            <a:endParaRPr sz="1000"/>
          </a:p>
          <a:p>
            <a:pPr indent="-292100" lvl="1" marL="914400" rtl="0" algn="l">
              <a:spcBef>
                <a:spcPts val="0"/>
              </a:spcBef>
              <a:spcAft>
                <a:spcPts val="0"/>
              </a:spcAft>
              <a:buSzPts val="1000"/>
              <a:buChar char="○"/>
            </a:pPr>
            <a:r>
              <a:rPr lang="en" sz="1000"/>
              <a:t>Gain overall 2.6% mAP when applying a single person CPM on each rescaled region of estimated persons parsed by this method</a:t>
            </a:r>
            <a:endParaRPr sz="1000"/>
          </a:p>
        </p:txBody>
      </p:sp>
      <p:pic>
        <p:nvPicPr>
          <p:cNvPr id="278" name="Google Shape;278;p21"/>
          <p:cNvPicPr preferRelativeResize="0"/>
          <p:nvPr/>
        </p:nvPicPr>
        <p:blipFill>
          <a:blip r:embed="rId3">
            <a:alphaModFix/>
          </a:blip>
          <a:stretch>
            <a:fillRect/>
          </a:stretch>
        </p:blipFill>
        <p:spPr>
          <a:xfrm>
            <a:off x="0" y="3098975"/>
            <a:ext cx="3245672" cy="1810400"/>
          </a:xfrm>
          <a:prstGeom prst="rect">
            <a:avLst/>
          </a:prstGeom>
          <a:noFill/>
          <a:ln>
            <a:noFill/>
          </a:ln>
        </p:spPr>
      </p:pic>
      <p:pic>
        <p:nvPicPr>
          <p:cNvPr id="279" name="Google Shape;279;p21"/>
          <p:cNvPicPr preferRelativeResize="0"/>
          <p:nvPr/>
        </p:nvPicPr>
        <p:blipFill>
          <a:blip r:embed="rId4">
            <a:alphaModFix/>
          </a:blip>
          <a:stretch>
            <a:fillRect/>
          </a:stretch>
        </p:blipFill>
        <p:spPr>
          <a:xfrm>
            <a:off x="3245675" y="3344722"/>
            <a:ext cx="5902076" cy="1564650"/>
          </a:xfrm>
          <a:prstGeom prst="rect">
            <a:avLst/>
          </a:prstGeom>
          <a:noFill/>
          <a:ln>
            <a:noFill/>
          </a:ln>
        </p:spPr>
      </p:pic>
      <p:pic>
        <p:nvPicPr>
          <p:cNvPr id="280" name="Google Shape;280;p21"/>
          <p:cNvPicPr preferRelativeResize="0"/>
          <p:nvPr/>
        </p:nvPicPr>
        <p:blipFill>
          <a:blip r:embed="rId5">
            <a:alphaModFix/>
          </a:blip>
          <a:stretch>
            <a:fillRect/>
          </a:stretch>
        </p:blipFill>
        <p:spPr>
          <a:xfrm>
            <a:off x="6302700" y="1135224"/>
            <a:ext cx="2631074" cy="201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2"/>
          <p:cNvSpPr txBox="1"/>
          <p:nvPr>
            <p:ph type="title"/>
          </p:nvPr>
        </p:nvSpPr>
        <p:spPr>
          <a:xfrm>
            <a:off x="868550" y="0"/>
            <a:ext cx="7407000" cy="10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86" name="Google Shape;286;p22"/>
          <p:cNvSpPr txBox="1"/>
          <p:nvPr>
            <p:ph idx="1" type="body"/>
          </p:nvPr>
        </p:nvSpPr>
        <p:spPr>
          <a:xfrm>
            <a:off x="868500" y="1276700"/>
            <a:ext cx="7407000" cy="351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Mykhaylo Andriluka, Leonid Pishchulin, Peter Gehler, Bernt Schiele; The IEEE Conference on Computer Vision and Pattern Recognition (CVPR), 2014, pp. 3686-3693</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100">
                <a:solidFill>
                  <a:schemeClr val="dk1"/>
                </a:solidFill>
              </a:rPr>
              <a:t>Zhe Cao, Tomas Simon, Shih-En Wei, Yaser Sheikh (2017). Realtime Multi-Person 2D Pose Estimation using Part Affinity Fields. </a:t>
            </a:r>
            <a:r>
              <a:rPr lang="en" sz="1100" u="sng">
                <a:solidFill>
                  <a:srgbClr val="1155CC"/>
                </a:solidFill>
                <a:hlinkClick r:id="rId3"/>
              </a:rPr>
              <a:t>https://arxiv.org/abs/1611.08050</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ra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